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2"/>
  </p:notesMasterIdLst>
  <p:sldIdLst>
    <p:sldId id="257" r:id="rId5"/>
    <p:sldId id="259" r:id="rId6"/>
    <p:sldId id="339" r:id="rId7"/>
    <p:sldId id="509" r:id="rId8"/>
    <p:sldId id="368" r:id="rId9"/>
    <p:sldId id="789" r:id="rId10"/>
    <p:sldId id="469" r:id="rId11"/>
    <p:sldId id="468" r:id="rId12"/>
    <p:sldId id="589" r:id="rId13"/>
    <p:sldId id="407" r:id="rId14"/>
    <p:sldId id="790" r:id="rId15"/>
    <p:sldId id="510" r:id="rId16"/>
    <p:sldId id="410" r:id="rId17"/>
    <p:sldId id="411" r:id="rId18"/>
    <p:sldId id="307" r:id="rId19"/>
    <p:sldId id="587" r:id="rId20"/>
    <p:sldId id="584" r:id="rId21"/>
    <p:sldId id="412" r:id="rId22"/>
    <p:sldId id="514" r:id="rId23"/>
    <p:sldId id="413" r:id="rId24"/>
    <p:sldId id="458" r:id="rId25"/>
    <p:sldId id="502" r:id="rId26"/>
    <p:sldId id="504" r:id="rId27"/>
    <p:sldId id="505" r:id="rId28"/>
    <p:sldId id="503" r:id="rId29"/>
    <p:sldId id="506" r:id="rId30"/>
    <p:sldId id="507" r:id="rId31"/>
    <p:sldId id="513" r:id="rId32"/>
    <p:sldId id="581" r:id="rId33"/>
    <p:sldId id="460" r:id="rId34"/>
    <p:sldId id="467" r:id="rId35"/>
    <p:sldId id="515" r:id="rId36"/>
    <p:sldId id="519" r:id="rId37"/>
    <p:sldId id="583" r:id="rId38"/>
    <p:sldId id="516" r:id="rId39"/>
    <p:sldId id="582" r:id="rId40"/>
    <p:sldId id="517" r:id="rId41"/>
    <p:sldId id="518" r:id="rId42"/>
    <p:sldId id="459" r:id="rId43"/>
    <p:sldId id="449" r:id="rId44"/>
    <p:sldId id="465" r:id="rId45"/>
    <p:sldId id="588" r:id="rId46"/>
    <p:sldId id="522" r:id="rId47"/>
    <p:sldId id="523" r:id="rId48"/>
    <p:sldId id="399" r:id="rId49"/>
    <p:sldId id="402" r:id="rId50"/>
    <p:sldId id="470" r:id="rId51"/>
  </p:sldIdLst>
  <p:sldSz cx="12192000" cy="6858000"/>
  <p:notesSz cx="6858000" cy="9144000"/>
  <p:defaultTextStyle>
    <a:defPPr>
      <a:defRPr lang="da-DK"/>
    </a:defPPr>
    <a:lvl1pPr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EEBF7"/>
    <a:srgbClr val="9DC3E6"/>
    <a:srgbClr val="BBE0E3"/>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980" autoAdjust="0"/>
    <p:restoredTop sz="55855" autoAdjust="0"/>
  </p:normalViewPr>
  <p:slideViewPr>
    <p:cSldViewPr>
      <p:cViewPr varScale="1">
        <p:scale>
          <a:sx n="88" d="100"/>
          <a:sy n="88" d="100"/>
        </p:scale>
        <p:origin x="1734" y="84"/>
      </p:cViewPr>
      <p:guideLst>
        <p:guide orient="horz" pos="2160"/>
        <p:guide pos="3840"/>
      </p:guideLst>
    </p:cSldViewPr>
  </p:slideViewPr>
  <p:outlineViewPr>
    <p:cViewPr>
      <p:scale>
        <a:sx n="33" d="100"/>
        <a:sy n="33" d="100"/>
      </p:scale>
      <p:origin x="0" y="0"/>
    </p:cViewPr>
  </p:outlineViewPr>
  <p:notesTextViewPr>
    <p:cViewPr>
      <p:scale>
        <a:sx n="130" d="100"/>
        <a:sy n="130" d="100"/>
      </p:scale>
      <p:origin x="0" y="0"/>
    </p:cViewPr>
  </p:notesTextViewPr>
  <p:sorterViewPr>
    <p:cViewPr>
      <p:scale>
        <a:sx n="66" d="100"/>
        <a:sy n="66" d="100"/>
      </p:scale>
      <p:origin x="0" y="0"/>
    </p:cViewPr>
  </p:sorterViewPr>
  <p:notesViewPr>
    <p:cSldViewPr>
      <p:cViewPr varScale="1">
        <p:scale>
          <a:sx n="60" d="100"/>
          <a:sy n="60" d="100"/>
        </p:scale>
        <p:origin x="-2490" y="-7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D1645DFD-7500-44B1-9E54-1C518D1D1885}"/>
              </a:ext>
            </a:extLst>
          </p:cNvPr>
          <p:cNvSpPr>
            <a:spLocks noGrp="1" noChangeArrowheads="1"/>
          </p:cNvSpPr>
          <p:nvPr>
            <p:ph type="hdr" sz="quarter"/>
          </p:nvPr>
        </p:nvSpPr>
        <p:spPr bwMode="auto">
          <a:xfrm>
            <a:off x="0"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200">
                <a:latin typeface="Arial" pitchFamily="34" charset="0"/>
                <a:ea typeface="+mn-ea"/>
                <a:cs typeface="Arial" pitchFamily="34" charset="0"/>
              </a:defRPr>
            </a:lvl1pPr>
          </a:lstStyle>
          <a:p>
            <a:pPr>
              <a:defRPr/>
            </a:pPr>
            <a:endParaRPr lang="da-DK"/>
          </a:p>
        </p:txBody>
      </p:sp>
      <p:sp>
        <p:nvSpPr>
          <p:cNvPr id="4099" name="Rectangle 3">
            <a:extLst>
              <a:ext uri="{FF2B5EF4-FFF2-40B4-BE49-F238E27FC236}">
                <a16:creationId xmlns:a16="http://schemas.microsoft.com/office/drawing/2014/main" id="{C8854FA3-8E8C-458F-9F1E-F73C1EA7B5F3}"/>
              </a:ext>
            </a:extLst>
          </p:cNvPr>
          <p:cNvSpPr>
            <a:spLocks noGrp="1" noChangeArrowheads="1"/>
          </p:cNvSpPr>
          <p:nvPr>
            <p:ph type="dt" idx="1"/>
          </p:nvPr>
        </p:nvSpPr>
        <p:spPr bwMode="auto">
          <a:xfrm>
            <a:off x="3884613" y="0"/>
            <a:ext cx="29718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200">
                <a:latin typeface="Arial" pitchFamily="34" charset="0"/>
                <a:ea typeface="+mn-ea"/>
                <a:cs typeface="Arial" pitchFamily="34" charset="0"/>
              </a:defRPr>
            </a:lvl1pPr>
          </a:lstStyle>
          <a:p>
            <a:pPr>
              <a:defRPr/>
            </a:pPr>
            <a:endParaRPr lang="da-DK"/>
          </a:p>
        </p:txBody>
      </p:sp>
      <p:sp>
        <p:nvSpPr>
          <p:cNvPr id="2052" name="Rectangle 4">
            <a:extLst>
              <a:ext uri="{FF2B5EF4-FFF2-40B4-BE49-F238E27FC236}">
                <a16:creationId xmlns:a16="http://schemas.microsoft.com/office/drawing/2014/main" id="{BDA1970F-553F-4105-AF4A-8571E65DDFD2}"/>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a:extLst>
              <a:ext uri="{FF2B5EF4-FFF2-40B4-BE49-F238E27FC236}">
                <a16:creationId xmlns:a16="http://schemas.microsoft.com/office/drawing/2014/main" id="{4FE0D468-4F17-4989-AF63-61F8B5816824}"/>
              </a:ext>
            </a:extLst>
          </p:cNvPr>
          <p:cNvSpPr>
            <a:spLocks noGrp="1" noChangeArrowheads="1"/>
          </p:cNvSpPr>
          <p:nvPr>
            <p:ph type="body" sz="quarter" idx="3"/>
          </p:nvPr>
        </p:nvSpPr>
        <p:spPr bwMode="auto">
          <a:xfrm>
            <a:off x="685800" y="4343400"/>
            <a:ext cx="5486400" cy="4114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da-DK" noProof="0"/>
              <a:t>Click to edit Master text styles</a:t>
            </a:r>
          </a:p>
          <a:p>
            <a:pPr lvl="1"/>
            <a:r>
              <a:rPr lang="da-DK" noProof="0"/>
              <a:t>Second level</a:t>
            </a:r>
          </a:p>
          <a:p>
            <a:pPr lvl="2"/>
            <a:r>
              <a:rPr lang="da-DK" noProof="0"/>
              <a:t>Third level</a:t>
            </a:r>
          </a:p>
          <a:p>
            <a:pPr lvl="3"/>
            <a:r>
              <a:rPr lang="da-DK" noProof="0"/>
              <a:t>Fourth level</a:t>
            </a:r>
          </a:p>
          <a:p>
            <a:pPr lvl="4"/>
            <a:r>
              <a:rPr lang="da-DK" noProof="0"/>
              <a:t>Fifth level</a:t>
            </a:r>
          </a:p>
        </p:txBody>
      </p:sp>
      <p:sp>
        <p:nvSpPr>
          <p:cNvPr id="4102" name="Rectangle 6">
            <a:extLst>
              <a:ext uri="{FF2B5EF4-FFF2-40B4-BE49-F238E27FC236}">
                <a16:creationId xmlns:a16="http://schemas.microsoft.com/office/drawing/2014/main" id="{59774A46-E93D-4A78-9925-2A9C33255AC6}"/>
              </a:ext>
            </a:extLst>
          </p:cNvPr>
          <p:cNvSpPr>
            <a:spLocks noGrp="1" noChangeArrowheads="1"/>
          </p:cNvSpPr>
          <p:nvPr>
            <p:ph type="ftr" sz="quarter" idx="4"/>
          </p:nvPr>
        </p:nvSpPr>
        <p:spPr bwMode="auto">
          <a:xfrm>
            <a:off x="0"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34" charset="0"/>
                <a:ea typeface="+mn-ea"/>
                <a:cs typeface="Arial" pitchFamily="34" charset="0"/>
              </a:defRPr>
            </a:lvl1pPr>
          </a:lstStyle>
          <a:p>
            <a:pPr>
              <a:defRPr/>
            </a:pPr>
            <a:endParaRPr lang="da-DK"/>
          </a:p>
        </p:txBody>
      </p:sp>
      <p:sp>
        <p:nvSpPr>
          <p:cNvPr id="4103" name="Rectangle 7">
            <a:extLst>
              <a:ext uri="{FF2B5EF4-FFF2-40B4-BE49-F238E27FC236}">
                <a16:creationId xmlns:a16="http://schemas.microsoft.com/office/drawing/2014/main" id="{7128AEDB-DD10-4480-B100-5FAB7144FD71}"/>
              </a:ext>
            </a:extLst>
          </p:cNvPr>
          <p:cNvSpPr>
            <a:spLocks noGrp="1" noChangeArrowheads="1"/>
          </p:cNvSpPr>
          <p:nvPr>
            <p:ph type="sldNum" sz="quarter" idx="5"/>
          </p:nvPr>
        </p:nvSpPr>
        <p:spPr bwMode="auto">
          <a:xfrm>
            <a:off x="3884613" y="8685213"/>
            <a:ext cx="29718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ea typeface="ＭＳ Ｐゴシック" panose="020B0600070205080204" pitchFamily="34" charset="-128"/>
              </a:defRPr>
            </a:lvl1pPr>
          </a:lstStyle>
          <a:p>
            <a:pPr>
              <a:defRPr/>
            </a:pPr>
            <a:fld id="{70B79391-F861-417E-A4CF-DFEF015919AF}" type="slidenum">
              <a:rPr lang="da-DK" altLang="en-US"/>
              <a:pPr>
                <a:defRPr/>
              </a:pPr>
              <a:t>‹#›</a:t>
            </a:fld>
            <a:endParaRPr lang="da-DK"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S PGothic" panose="020B0600070205080204" pitchFamily="34" charset="-128"/>
        <a:cs typeface="Arial" pitchFamily="34" charset="0"/>
      </a:defRPr>
    </a:lvl1pPr>
    <a:lvl2pPr marL="457200" algn="l" rtl="0" eaLnBrk="0" fontAlgn="base" hangingPunct="0">
      <a:spcBef>
        <a:spcPct val="30000"/>
      </a:spcBef>
      <a:spcAft>
        <a:spcPct val="0"/>
      </a:spcAft>
      <a:defRPr sz="1200" kern="1200">
        <a:solidFill>
          <a:schemeClr val="tx1"/>
        </a:solidFill>
        <a:latin typeface="Arial" pitchFamily="34" charset="0"/>
        <a:ea typeface="Arial" charset="0"/>
        <a:cs typeface="Arial" pitchFamily="34" charset="0"/>
      </a:defRPr>
    </a:lvl2pPr>
    <a:lvl3pPr marL="914400" algn="l" rtl="0" eaLnBrk="0" fontAlgn="base" hangingPunct="0">
      <a:spcBef>
        <a:spcPct val="30000"/>
      </a:spcBef>
      <a:spcAft>
        <a:spcPct val="0"/>
      </a:spcAft>
      <a:defRPr sz="1200" kern="1200">
        <a:solidFill>
          <a:schemeClr val="tx1"/>
        </a:solidFill>
        <a:latin typeface="Arial" pitchFamily="34" charset="0"/>
        <a:ea typeface="Arial" charset="0"/>
        <a:cs typeface="Arial" pitchFamily="34" charset="0"/>
      </a:defRPr>
    </a:lvl3pPr>
    <a:lvl4pPr marL="1371600" algn="l" rtl="0" eaLnBrk="0" fontAlgn="base" hangingPunct="0">
      <a:spcBef>
        <a:spcPct val="30000"/>
      </a:spcBef>
      <a:spcAft>
        <a:spcPct val="0"/>
      </a:spcAft>
      <a:defRPr sz="1200" kern="1200">
        <a:solidFill>
          <a:schemeClr val="tx1"/>
        </a:solidFill>
        <a:latin typeface="Arial" pitchFamily="34" charset="0"/>
        <a:ea typeface="Arial" charset="0"/>
        <a:cs typeface="Arial" pitchFamily="34" charset="0"/>
      </a:defRPr>
    </a:lvl4pPr>
    <a:lvl5pPr marL="1828800" algn="l" rtl="0" eaLnBrk="0" fontAlgn="base" hangingPunct="0">
      <a:spcBef>
        <a:spcPct val="30000"/>
      </a:spcBef>
      <a:spcAft>
        <a:spcPct val="0"/>
      </a:spcAft>
      <a:defRPr sz="1200" kern="1200">
        <a:solidFill>
          <a:schemeClr val="tx1"/>
        </a:solidFill>
        <a:latin typeface="Arial" pitchFamily="34" charset="0"/>
        <a:ea typeface="Arial" charset="0"/>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iridl.ldeo.columbia.edu/maproom/IFRC/FIC/"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nca2014.globalchange.gov/report/our-changing-climate/melting-ice"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youtube.com/watch?v=Fw7GfNR5PLA"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ipcc.ch/pdf/special-reports/srex/SREX_Full_Report.pdf"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1.wfp.org/climate-action"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www.ipcc.ch/report/sr15/"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youtube.com/watch?v=CQbOlI0YQN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cpo.noaa.gov/warmingworld/index.html"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8" Type="http://schemas.openxmlformats.org/officeDocument/2006/relationships/hyperlink" Target="http://www.ipcc.ch/pdf/special-reports/srex/SREX_Full_Report.pdf" TargetMode="External"/><Relationship Id="rId3" Type="http://schemas.openxmlformats.org/officeDocument/2006/relationships/hyperlink" Target="http://www.climatechange2013.org/images/uploads/WGIAR5_WGI-12Doc2b_FinalDraft_Chapter02.pdf" TargetMode="External"/><Relationship Id="rId7" Type="http://schemas.openxmlformats.org/officeDocument/2006/relationships/hyperlink" Target="http://www.ipcc.ch/publications_and_data/ar4/wg1/en/ch3s3-8-4-2.html"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www.nature.com/nclimate/journal/v2/n3/full/nclimate1357.html" TargetMode="External"/><Relationship Id="rId5" Type="http://schemas.openxmlformats.org/officeDocument/2006/relationships/hyperlink" Target="http://ipcc-wg2.gov/SREX/images/uploads/SREX-SPMbrochure_FINAL.pdf" TargetMode="External"/><Relationship Id="rId4" Type="http://schemas.openxmlformats.org/officeDocument/2006/relationships/hyperlink" Target="http://www.climatechange2013.org/images/uploads/WGIAR5_WGI-12Doc2b_FinalDraft_Chapter13.pdf"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Slide Image Placeholder 1">
            <a:extLst>
              <a:ext uri="{FF2B5EF4-FFF2-40B4-BE49-F238E27FC236}">
                <a16:creationId xmlns:a16="http://schemas.microsoft.com/office/drawing/2014/main" id="{4A2D275F-67FF-4C80-A896-1BEB23D825F0}"/>
              </a:ext>
            </a:extLst>
          </p:cNvPr>
          <p:cNvSpPr>
            <a:spLocks noGrp="1" noRot="1" noChangeAspect="1" noChangeArrowheads="1" noTextEdit="1"/>
          </p:cNvSpPr>
          <p:nvPr>
            <p:ph type="sldImg"/>
          </p:nvPr>
        </p:nvSpPr>
        <p:spPr>
          <a:ln/>
        </p:spPr>
      </p:sp>
      <p:sp>
        <p:nvSpPr>
          <p:cNvPr id="4098" name="Notes Placeholder 2">
            <a:extLst>
              <a:ext uri="{FF2B5EF4-FFF2-40B4-BE49-F238E27FC236}">
                <a16:creationId xmlns:a16="http://schemas.microsoft.com/office/drawing/2014/main" id="{A186830A-329F-4782-925A-341D6056BDD2}"/>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dirty="0"/>
              <a:t>Depending on how previous steps in your training session, the facilitator may start the session by asking the participants why the Red Cross should be worried about climate change. </a:t>
            </a:r>
          </a:p>
          <a:p>
            <a:pPr>
              <a:spcBef>
                <a:spcPct val="0"/>
              </a:spcBef>
            </a:pPr>
            <a:endParaRPr lang="en-US" altLang="en-US" dirty="0"/>
          </a:p>
          <a:p>
            <a:pPr>
              <a:spcBef>
                <a:spcPct val="0"/>
              </a:spcBef>
            </a:pPr>
            <a:r>
              <a:rPr lang="en-US" altLang="en-US" dirty="0"/>
              <a:t>Take a few answers (likely to involve things such as drought, floods, etc.), and then explain: climate change is likely to cause humanitarian impacts around the world – and in this presentation we'll review why and how.</a:t>
            </a:r>
          </a:p>
          <a:p>
            <a:endParaRPr lang="en-GB" altLang="en-US" b="1" dirty="0"/>
          </a:p>
          <a:p>
            <a:r>
              <a:rPr lang="en-GB" altLang="en-US" b="1" dirty="0"/>
              <a:t>In this presentation, all pictures without credit is 'photo: Climate Centre'</a:t>
            </a:r>
          </a:p>
        </p:txBody>
      </p:sp>
      <p:sp>
        <p:nvSpPr>
          <p:cNvPr id="4099" name="Slide Number Placeholder 3">
            <a:extLst>
              <a:ext uri="{FF2B5EF4-FFF2-40B4-BE49-F238E27FC236}">
                <a16:creationId xmlns:a16="http://schemas.microsoft.com/office/drawing/2014/main" id="{CBDC6C5B-21BE-4E29-8E5B-6041FF260AC2}"/>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89A26B2C-44AB-4542-BBA5-94B1C76E2CAC}" type="slidenum">
              <a:rPr lang="da-DK" altLang="en-US" smtClean="0"/>
              <a:pPr>
                <a:spcBef>
                  <a:spcPct val="0"/>
                </a:spcBef>
              </a:pPr>
              <a:t>1</a:t>
            </a:fld>
            <a:endParaRPr lang="da-DK"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6E28020B-C3FE-403C-A391-0FD744A4B66A}"/>
              </a:ext>
            </a:extLst>
          </p:cNvPr>
          <p:cNvSpPr>
            <a:spLocks noGrp="1" noRot="1" noChangeAspect="1" noChangeArrowheads="1" noTextEdit="1"/>
          </p:cNvSpPr>
          <p:nvPr>
            <p:ph type="sldImg"/>
          </p:nvPr>
        </p:nvSpPr>
        <p:spPr>
          <a:ln/>
        </p:spPr>
      </p:sp>
      <p:sp>
        <p:nvSpPr>
          <p:cNvPr id="25602" name="Notes Placeholder 2">
            <a:extLst>
              <a:ext uri="{FF2B5EF4-FFF2-40B4-BE49-F238E27FC236}">
                <a16:creationId xmlns:a16="http://schemas.microsoft.com/office/drawing/2014/main" id="{192536CB-26D0-47AD-8FB0-15B3E3F5C47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b="1" dirty="0">
                <a:latin typeface="Times New Roman" panose="02020603050405020304" pitchFamily="18" charset="0"/>
              </a:rPr>
              <a:t>Upper graph:</a:t>
            </a:r>
          </a:p>
          <a:p>
            <a:pPr>
              <a:spcBef>
                <a:spcPct val="0"/>
              </a:spcBef>
            </a:pPr>
            <a:r>
              <a:rPr lang="en-US" altLang="en-US" dirty="0">
                <a:latin typeface="Times New Roman" panose="02020603050405020304" pitchFamily="18" charset="0"/>
              </a:rPr>
              <a:t>As you can see from the chart, both the </a:t>
            </a:r>
            <a:r>
              <a:rPr lang="en-US" altLang="en-US" b="1" dirty="0">
                <a:latin typeface="Times New Roman" panose="02020603050405020304" pitchFamily="18" charset="0"/>
              </a:rPr>
              <a:t>best case (Light blue line) </a:t>
            </a:r>
            <a:r>
              <a:rPr lang="en-US" altLang="en-US" dirty="0">
                <a:latin typeface="Times New Roman" panose="02020603050405020304" pitchFamily="18" charset="0"/>
              </a:rPr>
              <a:t>and </a:t>
            </a:r>
            <a:r>
              <a:rPr lang="en-US" altLang="en-US" b="1" dirty="0">
                <a:latin typeface="Times New Roman" panose="02020603050405020304" pitchFamily="18" charset="0"/>
              </a:rPr>
              <a:t>worst case (Dark red line)</a:t>
            </a:r>
            <a:r>
              <a:rPr lang="en-US" altLang="en-US" dirty="0">
                <a:latin typeface="Times New Roman" panose="02020603050405020304" pitchFamily="18" charset="0"/>
              </a:rPr>
              <a:t> scenarios show temperature increases.</a:t>
            </a:r>
          </a:p>
          <a:p>
            <a:pPr>
              <a:spcBef>
                <a:spcPct val="0"/>
              </a:spcBef>
              <a:buFontTx/>
              <a:buChar char="•"/>
            </a:pPr>
            <a:r>
              <a:rPr lang="en-US" altLang="en-US" dirty="0">
                <a:latin typeface="Times New Roman" panose="02020603050405020304" pitchFamily="18" charset="0"/>
              </a:rPr>
              <a:t>Temperatures are bound to rise </a:t>
            </a:r>
            <a:r>
              <a:rPr lang="en-US" altLang="en-US" b="1" dirty="0">
                <a:latin typeface="Times New Roman" panose="02020603050405020304" pitchFamily="18" charset="0"/>
              </a:rPr>
              <a:t>even if we stop emissions immediately</a:t>
            </a:r>
          </a:p>
          <a:p>
            <a:pPr>
              <a:spcBef>
                <a:spcPct val="0"/>
              </a:spcBef>
              <a:buFontTx/>
              <a:buChar char="•"/>
            </a:pPr>
            <a:r>
              <a:rPr lang="en-US" altLang="en-US" dirty="0">
                <a:latin typeface="Times New Roman" panose="02020603050405020304" pitchFamily="18" charset="0"/>
              </a:rPr>
              <a:t>Climate change may still </a:t>
            </a:r>
            <a:r>
              <a:rPr lang="en-US" altLang="en-US" dirty="0"/>
              <a:t>continue for centuries due to the time scales associated with climate processes and feedbacks</a:t>
            </a:r>
            <a:r>
              <a:rPr lang="en-US" altLang="en-US" dirty="0">
                <a:latin typeface="Times New Roman" panose="02020603050405020304" pitchFamily="18" charset="0"/>
              </a:rPr>
              <a:t>. </a:t>
            </a:r>
          </a:p>
          <a:p>
            <a:pPr>
              <a:spcBef>
                <a:spcPct val="0"/>
              </a:spcBef>
              <a:buFontTx/>
              <a:buChar char="•"/>
            </a:pPr>
            <a:r>
              <a:rPr lang="en-US" altLang="en-US" dirty="0">
                <a:latin typeface="Times New Roman" panose="02020603050405020304" pitchFamily="18" charset="0"/>
              </a:rPr>
              <a:t>This means we are bound to at least 20 more years of temperature increase (</a:t>
            </a:r>
            <a:r>
              <a:rPr lang="en-US" altLang="en-US" b="1" dirty="0">
                <a:latin typeface="Times New Roman" panose="02020603050405020304" pitchFamily="18" charset="0"/>
              </a:rPr>
              <a:t>and other climate change impacts); </a:t>
            </a:r>
            <a:r>
              <a:rPr lang="en-US" altLang="en-US" dirty="0">
                <a:latin typeface="Times New Roman" panose="02020603050405020304" pitchFamily="18" charset="0"/>
              </a:rPr>
              <a:t>so, we have to prepare!</a:t>
            </a:r>
          </a:p>
          <a:p>
            <a:pPr>
              <a:spcBef>
                <a:spcPct val="0"/>
              </a:spcBef>
            </a:pPr>
            <a:endParaRPr lang="en-US" altLang="en-US" dirty="0">
              <a:latin typeface="Times New Roman" panose="02020603050405020304" pitchFamily="18" charset="0"/>
            </a:endParaRPr>
          </a:p>
          <a:p>
            <a:pPr>
              <a:spcBef>
                <a:spcPct val="0"/>
              </a:spcBef>
            </a:pPr>
            <a:r>
              <a:rPr lang="en-US" altLang="en-US" dirty="0"/>
              <a:t>If we </a:t>
            </a:r>
            <a:r>
              <a:rPr lang="en-US" altLang="en-US" b="1" dirty="0"/>
              <a:t>act now</a:t>
            </a:r>
            <a:r>
              <a:rPr lang="en-US" altLang="en-US" dirty="0"/>
              <a:t> to reduce global emissions, it is still possible to keep changes within a </a:t>
            </a:r>
            <a:r>
              <a:rPr lang="en-US" altLang="nl-NL" dirty="0"/>
              <a:t>“</a:t>
            </a:r>
            <a:r>
              <a:rPr lang="en-US" altLang="en-US" dirty="0"/>
              <a:t>manageable range</a:t>
            </a:r>
            <a:r>
              <a:rPr lang="en-US" altLang="nl-NL" dirty="0"/>
              <a:t>”</a:t>
            </a:r>
            <a:r>
              <a:rPr lang="en-US" altLang="en-US" dirty="0"/>
              <a:t> for our children</a:t>
            </a:r>
            <a:endParaRPr lang="en-US" altLang="en-US" sz="1400" dirty="0">
              <a:sym typeface="Wingdings" panose="05000000000000000000" pitchFamily="2" charset="2"/>
            </a:endParaRPr>
          </a:p>
        </p:txBody>
      </p:sp>
      <p:sp>
        <p:nvSpPr>
          <p:cNvPr id="25603" name="Slide Number Placeholder 3">
            <a:extLst>
              <a:ext uri="{FF2B5EF4-FFF2-40B4-BE49-F238E27FC236}">
                <a16:creationId xmlns:a16="http://schemas.microsoft.com/office/drawing/2014/main" id="{4C4A51B2-F89A-4E95-86D3-C5EA9201760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FC26F5B-65F2-4882-8886-4AC340EDC24B}" type="slidenum">
              <a:rPr lang="da-DK" altLang="en-US" smtClean="0"/>
              <a:pPr/>
              <a:t>11</a:t>
            </a:fld>
            <a:endParaRPr lang="da-DK"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2312EEA4-F5FD-408E-BB6D-68D08903A520}"/>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5EA358D5-6A58-4348-85EF-D9F991B42057}"/>
              </a:ext>
            </a:extLst>
          </p:cNvPr>
          <p:cNvSpPr>
            <a:spLocks noGrp="1"/>
          </p:cNvSpPr>
          <p:nvPr>
            <p:ph type="body" idx="1"/>
          </p:nvPr>
        </p:nvSpPr>
        <p:spPr/>
        <p:txBody>
          <a:bodyPr/>
          <a:lstStyle/>
          <a:p>
            <a:pPr>
              <a:defRPr/>
            </a:pPr>
            <a:r>
              <a:rPr lang="da-DK" dirty="0" err="1"/>
              <a:t>Observed</a:t>
            </a:r>
            <a:r>
              <a:rPr lang="da-DK" dirty="0"/>
              <a:t> </a:t>
            </a:r>
            <a:r>
              <a:rPr lang="da-DK" dirty="0" err="1"/>
              <a:t>change</a:t>
            </a:r>
            <a:r>
              <a:rPr lang="da-DK" dirty="0"/>
              <a:t> in </a:t>
            </a:r>
            <a:r>
              <a:rPr lang="da-DK" dirty="0" err="1"/>
              <a:t>annual</a:t>
            </a:r>
            <a:r>
              <a:rPr lang="da-DK" dirty="0"/>
              <a:t> </a:t>
            </a:r>
            <a:r>
              <a:rPr lang="da-DK" dirty="0" err="1"/>
              <a:t>rain</a:t>
            </a:r>
            <a:r>
              <a:rPr lang="da-DK" dirty="0"/>
              <a:t>/</a:t>
            </a:r>
            <a:r>
              <a:rPr lang="da-DK" dirty="0" err="1"/>
              <a:t>snowfall</a:t>
            </a:r>
            <a:r>
              <a:rPr lang="da-DK" dirty="0"/>
              <a:t> the </a:t>
            </a:r>
            <a:r>
              <a:rPr lang="da-DK" dirty="0" err="1"/>
              <a:t>past</a:t>
            </a:r>
            <a:r>
              <a:rPr lang="da-DK" dirty="0"/>
              <a:t> 60 </a:t>
            </a:r>
            <a:r>
              <a:rPr lang="da-DK" dirty="0" err="1"/>
              <a:t>years</a:t>
            </a:r>
            <a:r>
              <a:rPr lang="da-DK" dirty="0"/>
              <a:t>:</a:t>
            </a:r>
          </a:p>
          <a:p>
            <a:pPr marL="171450" indent="-171450">
              <a:buFontTx/>
              <a:buChar char="-"/>
              <a:defRPr/>
            </a:pPr>
            <a:r>
              <a:rPr lang="da-DK" dirty="0"/>
              <a:t>in </a:t>
            </a:r>
            <a:r>
              <a:rPr lang="da-DK" dirty="0" err="1"/>
              <a:t>some</a:t>
            </a:r>
            <a:r>
              <a:rPr lang="da-DK" dirty="0"/>
              <a:t> </a:t>
            </a:r>
            <a:r>
              <a:rPr lang="da-DK" dirty="0" err="1"/>
              <a:t>areas</a:t>
            </a:r>
            <a:r>
              <a:rPr lang="da-DK" dirty="0"/>
              <a:t> LESS </a:t>
            </a:r>
            <a:r>
              <a:rPr lang="da-DK" dirty="0" err="1"/>
              <a:t>rain</a:t>
            </a:r>
            <a:r>
              <a:rPr lang="da-DK" dirty="0"/>
              <a:t>: 100 mm/</a:t>
            </a:r>
            <a:r>
              <a:rPr lang="da-DK" dirty="0" err="1"/>
              <a:t>year</a:t>
            </a:r>
            <a:r>
              <a:rPr lang="da-DK" dirty="0"/>
              <a:t> per </a:t>
            </a:r>
            <a:r>
              <a:rPr lang="da-DK" dirty="0" err="1"/>
              <a:t>decade</a:t>
            </a:r>
            <a:endParaRPr lang="da-DK" dirty="0"/>
          </a:p>
          <a:p>
            <a:pPr marL="171450" indent="-171450">
              <a:buFontTx/>
              <a:buChar char="-"/>
              <a:defRPr/>
            </a:pPr>
            <a:r>
              <a:rPr lang="da-DK" dirty="0"/>
              <a:t>In </a:t>
            </a:r>
            <a:r>
              <a:rPr lang="da-DK" dirty="0" err="1"/>
              <a:t>others</a:t>
            </a:r>
            <a:r>
              <a:rPr lang="da-DK" dirty="0"/>
              <a:t> MORE </a:t>
            </a:r>
            <a:r>
              <a:rPr lang="da-DK" dirty="0" err="1"/>
              <a:t>rain</a:t>
            </a:r>
            <a:endParaRPr lang="da-DK" dirty="0"/>
          </a:p>
          <a:p>
            <a:pPr marL="171450" indent="-171450">
              <a:buFontTx/>
              <a:buChar char="-"/>
              <a:defRPr/>
            </a:pPr>
            <a:r>
              <a:rPr lang="da-DK" dirty="0"/>
              <a:t>BUT - </a:t>
            </a:r>
            <a:r>
              <a:rPr lang="en-US" sz="1200" b="1" kern="1200" dirty="0">
                <a:solidFill>
                  <a:schemeClr val="tx1"/>
                </a:solidFill>
                <a:effectLst/>
                <a:latin typeface="Arial" pitchFamily="34" charset="0"/>
                <a:ea typeface="MS PGothic" panose="020B0600070205080204" pitchFamily="34" charset="-128"/>
                <a:cs typeface="Arial" pitchFamily="34" charset="0"/>
              </a:rPr>
              <a:t>DO NOT </a:t>
            </a:r>
            <a:r>
              <a:rPr lang="en-US" sz="1200" kern="1200" dirty="0">
                <a:solidFill>
                  <a:schemeClr val="tx1"/>
                </a:solidFill>
                <a:effectLst/>
                <a:latin typeface="Arial" pitchFamily="34" charset="0"/>
                <a:ea typeface="MS PGothic" panose="020B0600070205080204" pitchFamily="34" charset="-128"/>
                <a:cs typeface="Arial" pitchFamily="34" charset="0"/>
              </a:rPr>
              <a:t>try to look at the maps for specific changes for your region, its much more complex to interpret</a:t>
            </a:r>
            <a:endParaRPr lang="da-DK" dirty="0"/>
          </a:p>
          <a:p>
            <a:pPr marL="171450" indent="-171450">
              <a:buFontTx/>
              <a:buChar char="-"/>
              <a:defRPr/>
            </a:pPr>
            <a:endParaRPr lang="da-DK" dirty="0"/>
          </a:p>
          <a:p>
            <a:pPr marL="171450" indent="-171450">
              <a:buFontTx/>
              <a:buChar char="-"/>
              <a:defRPr/>
            </a:pPr>
            <a:r>
              <a:rPr lang="da-DK" dirty="0"/>
              <a:t>Source: IPCC AR5</a:t>
            </a:r>
            <a:endParaRPr lang="en-GB" dirty="0"/>
          </a:p>
        </p:txBody>
      </p:sp>
      <p:sp>
        <p:nvSpPr>
          <p:cNvPr id="27651" name="Slide Number Placeholder 3">
            <a:extLst>
              <a:ext uri="{FF2B5EF4-FFF2-40B4-BE49-F238E27FC236}">
                <a16:creationId xmlns:a16="http://schemas.microsoft.com/office/drawing/2014/main" id="{2ABC46C7-0563-4454-8379-CD71F2916EE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23B6559-E4C5-401C-808D-1552FE4BC6B2}" type="slidenum">
              <a:rPr lang="da-DK" altLang="en-US" smtClean="0"/>
              <a:pPr/>
              <a:t>12</a:t>
            </a:fld>
            <a:endParaRPr lang="da-DK"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D69A5D6C-9ADE-4AE7-9888-CFE678A41B42}"/>
              </a:ext>
            </a:extLst>
          </p:cNvPr>
          <p:cNvSpPr>
            <a:spLocks noGrp="1" noRot="1" noChangeAspect="1" noChangeArrowheads="1" noTextEdit="1"/>
          </p:cNvSpPr>
          <p:nvPr>
            <p:ph type="sldImg"/>
          </p:nvPr>
        </p:nvSpPr>
        <p:spPr>
          <a:ln/>
        </p:spPr>
      </p:sp>
      <p:sp>
        <p:nvSpPr>
          <p:cNvPr id="29698" name="Notes Placeholder 2">
            <a:extLst>
              <a:ext uri="{FF2B5EF4-FFF2-40B4-BE49-F238E27FC236}">
                <a16:creationId xmlns:a16="http://schemas.microsoft.com/office/drawing/2014/main" id="{760B4C54-993D-4A3D-811A-653CF9D3DEB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dirty="0"/>
              <a:t>The map from IPCC 2013 shows expected changes in rainfall </a:t>
            </a:r>
            <a:r>
              <a:rPr lang="en-US" altLang="en-US" b="1" dirty="0"/>
              <a:t>compared to now</a:t>
            </a:r>
            <a:r>
              <a:rPr lang="en-US" altLang="en-US" dirty="0"/>
              <a:t> (=1986-2005):</a:t>
            </a:r>
          </a:p>
          <a:p>
            <a:pPr>
              <a:spcBef>
                <a:spcPct val="0"/>
              </a:spcBef>
              <a:buFontTx/>
              <a:buChar char="•"/>
            </a:pPr>
            <a:r>
              <a:rPr lang="en-US" altLang="en-US" dirty="0"/>
              <a:t>In the map  to the </a:t>
            </a:r>
            <a:r>
              <a:rPr lang="en-US" altLang="en-US" b="1" dirty="0"/>
              <a:t>left is the low scenario</a:t>
            </a:r>
            <a:r>
              <a:rPr lang="en-US" altLang="en-US" dirty="0"/>
              <a:t> case (= if we </a:t>
            </a:r>
            <a:r>
              <a:rPr lang="en-US" altLang="en-US" dirty="0">
                <a:latin typeface="Times New Roman" panose="02020603050405020304" pitchFamily="18" charset="0"/>
              </a:rPr>
              <a:t>stop for further CO2 emissions into the atmosphere)</a:t>
            </a:r>
          </a:p>
          <a:p>
            <a:pPr>
              <a:spcBef>
                <a:spcPct val="0"/>
              </a:spcBef>
              <a:buFontTx/>
              <a:buChar char="•"/>
            </a:pPr>
            <a:r>
              <a:rPr lang="en-US" altLang="en-US" dirty="0"/>
              <a:t>In the map  to the </a:t>
            </a:r>
            <a:r>
              <a:rPr lang="en-US" altLang="en-US" b="1" dirty="0"/>
              <a:t>right is the high scenario </a:t>
            </a:r>
            <a:r>
              <a:rPr lang="en-US" altLang="en-US" dirty="0"/>
              <a:t>(</a:t>
            </a:r>
            <a:r>
              <a:rPr lang="en-US" altLang="en-US" dirty="0">
                <a:latin typeface="Times New Roman" panose="02020603050405020304" pitchFamily="18" charset="0"/>
              </a:rPr>
              <a:t>= if we continue very high greenhouse gas emissions)</a:t>
            </a:r>
          </a:p>
          <a:p>
            <a:pPr>
              <a:spcBef>
                <a:spcPct val="0"/>
              </a:spcBef>
              <a:buFontTx/>
              <a:buChar char="•"/>
            </a:pPr>
            <a:r>
              <a:rPr lang="en-US" altLang="en-US" dirty="0"/>
              <a:t>Stippled (=dotted) areas are where the projections are best = most certain; areas with cross-hatching (slanting lines) are areas where the projected changes </a:t>
            </a:r>
            <a:r>
              <a:rPr lang="en-GB" dirty="0"/>
              <a:t>are small relative to natural internal </a:t>
            </a:r>
            <a:r>
              <a:rPr lang="en-GB" dirty="0" err="1"/>
              <a:t>varibability</a:t>
            </a:r>
            <a:r>
              <a:rPr lang="en-US" altLang="en-US" dirty="0"/>
              <a:t>. Note that uncertainties are high for many important regions!</a:t>
            </a:r>
          </a:p>
          <a:p>
            <a:pPr>
              <a:spcBef>
                <a:spcPct val="0"/>
              </a:spcBef>
            </a:pPr>
            <a:endParaRPr lang="en-US" altLang="en-US" dirty="0"/>
          </a:p>
          <a:p>
            <a:pPr>
              <a:spcBef>
                <a:spcPct val="0"/>
              </a:spcBef>
            </a:pPr>
            <a:r>
              <a:rPr lang="en-US" altLang="en-US" i="1" dirty="0"/>
              <a:t>Note: </a:t>
            </a:r>
            <a:r>
              <a:rPr lang="ja-JP" altLang="en-US" i="1" dirty="0"/>
              <a:t>“</a:t>
            </a:r>
            <a:r>
              <a:rPr lang="en-US" altLang="ja-JP" i="1" dirty="0"/>
              <a:t>Precipitation</a:t>
            </a:r>
            <a:r>
              <a:rPr lang="ja-JP" altLang="en-US" i="1" dirty="0"/>
              <a:t>”</a:t>
            </a:r>
            <a:r>
              <a:rPr lang="en-US" altLang="ja-JP" i="1" dirty="0"/>
              <a:t> = rain + snow</a:t>
            </a:r>
          </a:p>
          <a:p>
            <a:endParaRPr lang="en-US" altLang="en-US" dirty="0"/>
          </a:p>
        </p:txBody>
      </p:sp>
      <p:sp>
        <p:nvSpPr>
          <p:cNvPr id="29699" name="Slide Number Placeholder 3">
            <a:extLst>
              <a:ext uri="{FF2B5EF4-FFF2-40B4-BE49-F238E27FC236}">
                <a16:creationId xmlns:a16="http://schemas.microsoft.com/office/drawing/2014/main" id="{8E340C55-3CFA-4A5E-9983-B195ACC1FF0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3E855B0-AACE-4F84-9C50-DB8504F7ACB9}" type="slidenum">
              <a:rPr lang="da-DK" altLang="en-US" smtClean="0"/>
              <a:pPr/>
              <a:t>13</a:t>
            </a:fld>
            <a:endParaRPr lang="da-DK"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E8A46AC6-DA26-48BA-9591-1DF8B0AB0014}"/>
              </a:ext>
            </a:extLst>
          </p:cNvPr>
          <p:cNvSpPr>
            <a:spLocks noGrp="1" noRot="1" noChangeAspect="1" noChangeArrowheads="1" noTextEdit="1"/>
          </p:cNvSpPr>
          <p:nvPr>
            <p:ph type="sldImg"/>
          </p:nvPr>
        </p:nvSpPr>
        <p:spPr>
          <a:ln/>
        </p:spPr>
      </p:sp>
      <p:sp>
        <p:nvSpPr>
          <p:cNvPr id="31746" name="Notes Placeholder 2">
            <a:extLst>
              <a:ext uri="{FF2B5EF4-FFF2-40B4-BE49-F238E27FC236}">
                <a16:creationId xmlns:a16="http://schemas.microsoft.com/office/drawing/2014/main" id="{8C1EEF13-235C-43C2-BFD9-CCB7611D0BB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50"/>
              </a:spcBef>
            </a:pPr>
            <a:r>
              <a:rPr lang="en-GB" altLang="en-US"/>
              <a:t>This graph illustrates the case – although it is annual rainfall data, not single rainfall events:</a:t>
            </a:r>
          </a:p>
          <a:p>
            <a:pPr>
              <a:spcBef>
                <a:spcPts val="450"/>
              </a:spcBef>
              <a:buFontTx/>
              <a:buChar char="•"/>
            </a:pPr>
            <a:r>
              <a:rPr lang="en-GB" altLang="en-US"/>
              <a:t>The extremes get </a:t>
            </a:r>
            <a:r>
              <a:rPr lang="en-GB" altLang="en-US" b="1"/>
              <a:t>more extreme </a:t>
            </a:r>
            <a:r>
              <a:rPr lang="en-GB" altLang="en-US"/>
              <a:t>and </a:t>
            </a:r>
            <a:r>
              <a:rPr lang="en-GB" altLang="en-US" b="1"/>
              <a:t>frequent</a:t>
            </a:r>
            <a:r>
              <a:rPr lang="en-GB" altLang="en-US"/>
              <a:t>, so there are </a:t>
            </a:r>
            <a:r>
              <a:rPr lang="en-GB" altLang="en-US" b="1"/>
              <a:t>more surprises</a:t>
            </a:r>
            <a:r>
              <a:rPr lang="en-GB" altLang="en-US"/>
              <a:t>. </a:t>
            </a:r>
          </a:p>
          <a:p>
            <a:pPr>
              <a:spcBef>
                <a:spcPts val="450"/>
              </a:spcBef>
              <a:buFontTx/>
              <a:buChar char="•"/>
            </a:pPr>
            <a:r>
              <a:rPr lang="en-GB" altLang="en-US"/>
              <a:t>This is what people experience, even though the long term average does not show drastic changes (purple line).</a:t>
            </a:r>
          </a:p>
          <a:p>
            <a:pPr>
              <a:spcBef>
                <a:spcPts val="450"/>
              </a:spcBef>
              <a:buFontTx/>
              <a:buChar char="•"/>
            </a:pPr>
            <a:r>
              <a:rPr lang="en-GB" altLang="en-US"/>
              <a:t>In other words – many parts of the world may see more extreme rainfall events.</a:t>
            </a:r>
          </a:p>
          <a:p>
            <a:pPr>
              <a:spcBef>
                <a:spcPts val="450"/>
              </a:spcBef>
            </a:pPr>
            <a:endParaRPr lang="en-GB" altLang="en-US" b="1"/>
          </a:p>
          <a:p>
            <a:pPr>
              <a:spcBef>
                <a:spcPts val="450"/>
              </a:spcBef>
            </a:pPr>
            <a:r>
              <a:rPr lang="en-GB" altLang="en-US" b="1"/>
              <a:t>Bigger highs and bigger lows.</a:t>
            </a:r>
          </a:p>
          <a:p>
            <a:pPr>
              <a:spcBef>
                <a:spcPts val="450"/>
              </a:spcBef>
            </a:pPr>
            <a:endParaRPr lang="en-GB" altLang="en-US"/>
          </a:p>
          <a:p>
            <a:pPr>
              <a:spcBef>
                <a:spcPts val="450"/>
              </a:spcBef>
            </a:pPr>
            <a:r>
              <a:rPr lang="en-GB" altLang="en-US"/>
              <a:t>Note also that the blue 10-year running mean varies quite a bit, so people may experience and report (for instance in community assessments) that the climate is changing, although they may only perceive and remember the recent decade or so. This is a good reason always to compare local information with scientific data.</a:t>
            </a:r>
          </a:p>
          <a:p>
            <a:pPr>
              <a:spcBef>
                <a:spcPts val="450"/>
              </a:spcBef>
            </a:pPr>
            <a:endParaRPr lang="en-GB" altLang="en-US"/>
          </a:p>
          <a:p>
            <a:pPr>
              <a:spcBef>
                <a:spcPts val="450"/>
              </a:spcBef>
            </a:pPr>
            <a:r>
              <a:rPr lang="en-GB" altLang="en-US"/>
              <a:t>So again in brief: the most immediate effect of climate change in relation to humanitarian work is not the gradual shift in temperature or rainfall, but that we encounter new records highs (and lows) that exceeds our experience and expectations – so there are  “more surprises”.</a:t>
            </a:r>
          </a:p>
          <a:p>
            <a:pPr>
              <a:spcBef>
                <a:spcPts val="450"/>
              </a:spcBef>
            </a:pPr>
            <a:endParaRPr lang="en-GB" altLang="en-US"/>
          </a:p>
          <a:p>
            <a:pPr>
              <a:spcBef>
                <a:spcPts val="450"/>
              </a:spcBef>
            </a:pPr>
            <a:r>
              <a:rPr lang="en-GB" altLang="en-US"/>
              <a:t>This graph shows annual rainfall in Sri Lanka in the monsoon months (generated from IFRC-IRI Map Room): </a:t>
            </a:r>
            <a:r>
              <a:rPr lang="da-DK" altLang="en-US">
                <a:hlinkClick r:id="rId3"/>
              </a:rPr>
              <a:t>http://iridl.ldeo.columbia.edu/maproom/IFRC/FIC/</a:t>
            </a:r>
            <a:r>
              <a:rPr lang="da-DK" altLang="en-US"/>
              <a:t> </a:t>
            </a:r>
          </a:p>
          <a:p>
            <a:endParaRPr lang="en-US" altLang="en-US"/>
          </a:p>
        </p:txBody>
      </p:sp>
      <p:sp>
        <p:nvSpPr>
          <p:cNvPr id="31747" name="Slide Number Placeholder 3">
            <a:extLst>
              <a:ext uri="{FF2B5EF4-FFF2-40B4-BE49-F238E27FC236}">
                <a16:creationId xmlns:a16="http://schemas.microsoft.com/office/drawing/2014/main" id="{60B91930-E073-44FE-BFF7-1CE61E096EB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BBF17BD-80A5-4451-AD4D-DDA328C72CD1}" type="slidenum">
              <a:rPr lang="da-DK" altLang="en-US" smtClean="0"/>
              <a:pPr/>
              <a:t>14</a:t>
            </a:fld>
            <a:endParaRPr lang="da-DK"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82EABC9D-40A2-4CBA-A1F5-2ACE5F0FF380}"/>
              </a:ext>
            </a:extLst>
          </p:cNvPr>
          <p:cNvSpPr txBox="1">
            <a:spLocks noGrp="1" noChangeArrowheads="1"/>
          </p:cNvSpPr>
          <p:nvPr/>
        </p:nvSpPr>
        <p:spPr bwMode="auto">
          <a:xfrm>
            <a:off x="3884613" y="8686800"/>
            <a:ext cx="2970212"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87861" tIns="43775" rIns="87861" bIns="43775" anchor="b"/>
          <a:lstStyle>
            <a:lvl1pPr defTabSz="387350">
              <a:spcBef>
                <a:spcPct val="30000"/>
              </a:spcBef>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641350" indent="-247650" defTabSz="387350">
              <a:spcBef>
                <a:spcPct val="30000"/>
              </a:spcBef>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985838" indent="-196850" defTabSz="387350">
              <a:spcBef>
                <a:spcPct val="30000"/>
              </a:spcBef>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379538" indent="-196850" defTabSz="387350">
              <a:spcBef>
                <a:spcPct val="30000"/>
              </a:spcBef>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1774825" indent="-198438" defTabSz="387350">
              <a:spcBef>
                <a:spcPct val="30000"/>
              </a:spcBef>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232025" indent="-198438" defTabSz="387350" eaLnBrk="0" fontAlgn="base" hangingPunct="0">
              <a:spcBef>
                <a:spcPct val="3000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689225" indent="-198438" defTabSz="387350" eaLnBrk="0" fontAlgn="base" hangingPunct="0">
              <a:spcBef>
                <a:spcPct val="3000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146425" indent="-198438" defTabSz="387350" eaLnBrk="0" fontAlgn="base" hangingPunct="0">
              <a:spcBef>
                <a:spcPct val="3000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603625" indent="-198438" defTabSz="387350" eaLnBrk="0" fontAlgn="base" hangingPunct="0">
              <a:spcBef>
                <a:spcPct val="3000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pPr>
            <a:fld id="{DA0535C6-0DA6-4E02-A10C-4C6501C64BA8}" type="slidenum">
              <a:rPr lang="en-GB" altLang="en-US" sz="1100" b="1">
                <a:solidFill>
                  <a:srgbClr val="000000"/>
                </a:solidFill>
                <a:latin typeface="Times New Roman" panose="02020603050405020304" pitchFamily="18" charset="0"/>
              </a:rPr>
              <a:pPr algn="r" eaLnBrk="1" hangingPunct="1">
                <a:spcBef>
                  <a:spcPct val="0"/>
                </a:spcBef>
              </a:pPr>
              <a:t>15</a:t>
            </a:fld>
            <a:endParaRPr lang="en-GB" altLang="en-US" sz="1100" b="1">
              <a:solidFill>
                <a:srgbClr val="000000"/>
              </a:solidFill>
              <a:latin typeface="Times New Roman" panose="02020603050405020304" pitchFamily="18" charset="0"/>
            </a:endParaRPr>
          </a:p>
        </p:txBody>
      </p:sp>
      <p:sp>
        <p:nvSpPr>
          <p:cNvPr id="33795" name="Text Box 1">
            <a:extLst>
              <a:ext uri="{FF2B5EF4-FFF2-40B4-BE49-F238E27FC236}">
                <a16:creationId xmlns:a16="http://schemas.microsoft.com/office/drawing/2014/main" id="{10BC9B89-28F1-4C38-8D9C-6635683D9BDE}"/>
              </a:ext>
            </a:extLst>
          </p:cNvPr>
          <p:cNvSpPr txBox="1">
            <a:spLocks noChangeArrowheads="1"/>
          </p:cNvSpPr>
          <p:nvPr/>
        </p:nvSpPr>
        <p:spPr bwMode="auto">
          <a:xfrm>
            <a:off x="3884613" y="8688388"/>
            <a:ext cx="2971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7861" tIns="43775" rIns="87861" bIns="43775" anchor="b"/>
          <a:lstStyle>
            <a:lvl1pPr defTabSz="387350">
              <a:spcBef>
                <a:spcPct val="30000"/>
              </a:spcBef>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641350" indent="-247650" defTabSz="387350">
              <a:spcBef>
                <a:spcPct val="30000"/>
              </a:spcBef>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985838" indent="-196850" defTabSz="387350">
              <a:spcBef>
                <a:spcPct val="30000"/>
              </a:spcBef>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379538" indent="-196850" defTabSz="387350">
              <a:spcBef>
                <a:spcPct val="30000"/>
              </a:spcBef>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1774825" indent="-198438" defTabSz="387350">
              <a:spcBef>
                <a:spcPct val="30000"/>
              </a:spcBef>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232025" indent="-198438" defTabSz="387350" eaLnBrk="0" fontAlgn="base" hangingPunct="0">
              <a:spcBef>
                <a:spcPct val="3000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689225" indent="-198438" defTabSz="387350" eaLnBrk="0" fontAlgn="base" hangingPunct="0">
              <a:spcBef>
                <a:spcPct val="3000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146425" indent="-198438" defTabSz="387350" eaLnBrk="0" fontAlgn="base" hangingPunct="0">
              <a:spcBef>
                <a:spcPct val="3000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603625" indent="-198438" defTabSz="387350" eaLnBrk="0" fontAlgn="base" hangingPunct="0">
              <a:spcBef>
                <a:spcPct val="3000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pPr>
            <a:fld id="{E269A062-BFCC-4BA5-9E25-1D001F4391B6}" type="slidenum">
              <a:rPr lang="da-DK" altLang="en-US" sz="1100" b="1">
                <a:solidFill>
                  <a:srgbClr val="000000"/>
                </a:solidFill>
                <a:latin typeface="Times New Roman" panose="02020603050405020304" pitchFamily="18" charset="0"/>
              </a:rPr>
              <a:pPr algn="r" eaLnBrk="1" hangingPunct="1">
                <a:spcBef>
                  <a:spcPct val="0"/>
                </a:spcBef>
              </a:pPr>
              <a:t>15</a:t>
            </a:fld>
            <a:endParaRPr lang="da-DK" altLang="en-US" sz="1100" b="1">
              <a:solidFill>
                <a:srgbClr val="000000"/>
              </a:solidFill>
              <a:latin typeface="Times New Roman" panose="02020603050405020304" pitchFamily="18" charset="0"/>
            </a:endParaRPr>
          </a:p>
        </p:txBody>
      </p:sp>
      <p:sp>
        <p:nvSpPr>
          <p:cNvPr id="33796" name="Rectangle 2">
            <a:extLst>
              <a:ext uri="{FF2B5EF4-FFF2-40B4-BE49-F238E27FC236}">
                <a16:creationId xmlns:a16="http://schemas.microsoft.com/office/drawing/2014/main" id="{9273DC33-90AD-4C71-A674-D7E804A63E5F}"/>
              </a:ext>
            </a:extLst>
          </p:cNvPr>
          <p:cNvSpPr>
            <a:spLocks noGrp="1" noRot="1" noChangeAspect="1" noChangeArrowheads="1" noTextEdit="1"/>
          </p:cNvSpPr>
          <p:nvPr>
            <p:ph type="sldImg"/>
          </p:nvPr>
        </p:nvSpPr>
        <p:spPr>
          <a:xfrm>
            <a:off x="381000" y="685800"/>
            <a:ext cx="6096000" cy="3430588"/>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797" name="Rectangle 3">
            <a:extLst>
              <a:ext uri="{FF2B5EF4-FFF2-40B4-BE49-F238E27FC236}">
                <a16:creationId xmlns:a16="http://schemas.microsoft.com/office/drawing/2014/main" id="{28BCD3E5-748B-459E-9D31-A918734DD56A}"/>
              </a:ext>
            </a:extLst>
          </p:cNvPr>
          <p:cNvSpPr>
            <a:spLocks noGrp="1" noChangeArrowheads="1"/>
          </p:cNvSpPr>
          <p:nvPr>
            <p:ph type="body" idx="1"/>
          </p:nvPr>
        </p:nvSpPr>
        <p:spPr>
          <a:xfrm>
            <a:off x="915988" y="4344988"/>
            <a:ext cx="5024437" cy="41132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87861" tIns="43775" rIns="87861" bIns="43775" anchor="ctr"/>
          <a:lstStyle/>
          <a:p>
            <a:pPr defTabSz="449263"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An example form Indonesia on shifting seasonal rainfall patterns</a:t>
            </a:r>
          </a:p>
          <a:p>
            <a:pPr defTabSz="449263"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Changes in rainy </a:t>
            </a:r>
            <a:r>
              <a:rPr lang="en-GB" altLang="en-US" b="1"/>
              <a:t>season </a:t>
            </a:r>
            <a:r>
              <a:rPr lang="en-GB" altLang="en-US"/>
              <a:t>– start and duration, and with more intense rain events  – may be a bigger challenge to farmers, and for general flood risks, than the changes in the </a:t>
            </a:r>
            <a:r>
              <a:rPr lang="en-GB" altLang="en-US" b="1"/>
              <a:t>average </a:t>
            </a:r>
            <a:r>
              <a:rPr lang="en-GB" altLang="en-US"/>
              <a:t>amount of rains season</a:t>
            </a:r>
          </a:p>
          <a:p>
            <a:pPr defTabSz="449263"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Start and stop dates are different to the past – hard to plan and make decisions, also seeing changes in the total amount of rainfall and dryness – distribution of rainfall across the season.</a:t>
            </a:r>
          </a:p>
          <a:p>
            <a:pPr defTabSz="449263"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a:p>
          <a:p>
            <a:pPr defTabSz="449263"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en-US"/>
              <a:t>Figure based on (not copied from) Naylor et al (2007): https://www.pnas.org/content/104/19/7752</a:t>
            </a:r>
          </a:p>
          <a:p>
            <a:pPr defTabSz="449263" eaLnBrk="1" hangingPunct="1">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GB" altLang="en-US"/>
          </a:p>
        </p:txBody>
      </p:sp>
      <p:sp>
        <p:nvSpPr>
          <p:cNvPr id="33798" name="Text Box 4">
            <a:extLst>
              <a:ext uri="{FF2B5EF4-FFF2-40B4-BE49-F238E27FC236}">
                <a16:creationId xmlns:a16="http://schemas.microsoft.com/office/drawing/2014/main" id="{2B05CD30-141D-4C41-9B93-4706AD8C191A}"/>
              </a:ext>
            </a:extLst>
          </p:cNvPr>
          <p:cNvSpPr txBox="1">
            <a:spLocks noChangeArrowheads="1"/>
          </p:cNvSpPr>
          <p:nvPr/>
        </p:nvSpPr>
        <p:spPr bwMode="auto">
          <a:xfrm>
            <a:off x="915988" y="4344988"/>
            <a:ext cx="5024437" cy="4113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7861" tIns="43775" rIns="87861" bIns="43775"/>
          <a:lstStyle>
            <a:lvl1pPr defTabSz="387350">
              <a:spcBef>
                <a:spcPct val="30000"/>
              </a:spcBef>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641350" indent="-247650" defTabSz="387350">
              <a:spcBef>
                <a:spcPct val="30000"/>
              </a:spcBef>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985838" indent="-196850" defTabSz="387350">
              <a:spcBef>
                <a:spcPct val="30000"/>
              </a:spcBef>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379538" indent="-196850" defTabSz="387350">
              <a:spcBef>
                <a:spcPct val="30000"/>
              </a:spcBef>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1774825" indent="-198438" defTabSz="387350">
              <a:spcBef>
                <a:spcPct val="30000"/>
              </a:spcBef>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232025" indent="-198438" defTabSz="387350" eaLnBrk="0" fontAlgn="base" hangingPunct="0">
              <a:spcBef>
                <a:spcPct val="3000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689225" indent="-198438" defTabSz="387350" eaLnBrk="0" fontAlgn="base" hangingPunct="0">
              <a:spcBef>
                <a:spcPct val="3000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146425" indent="-198438" defTabSz="387350" eaLnBrk="0" fontAlgn="base" hangingPunct="0">
              <a:spcBef>
                <a:spcPct val="3000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603625" indent="-198438" defTabSz="387350" eaLnBrk="0" fontAlgn="base" hangingPunct="0">
              <a:spcBef>
                <a:spcPct val="3000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spcBef>
                <a:spcPts val="388"/>
              </a:spcBef>
            </a:pPr>
            <a:r>
              <a:rPr lang="en-US" altLang="en-US" sz="1000" b="1">
                <a:solidFill>
                  <a:srgbClr val="000000"/>
                </a:solidFill>
              </a:rPr>
              <a:t>An example from Indonesia shows how climate change may alter the seasonality of rainfall patterns (and agricultural seasons with it): rainy season starts later and become shorter, but with more intense precipitation (see chart).</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 dirty="0"/>
              <a:t>Photo pairs show the retreat of the Lyell Glacier (Yosemite National Park) from 1883 to 2015. Park scientists throughout the National Park Service study glaciers to understand the effects of climate change in their parks.</a:t>
            </a:r>
            <a:r>
              <a:rPr lang="en" dirty="0">
                <a:effectLst/>
              </a:rPr>
              <a:t>1883 Photo: USGS Photo/Israel Russell 2015 Photo: NPS Photo/Keenan Takahashi</a:t>
            </a:r>
          </a:p>
          <a:p>
            <a:endParaRPr lang="nl-NL" dirty="0"/>
          </a:p>
        </p:txBody>
      </p:sp>
      <p:sp>
        <p:nvSpPr>
          <p:cNvPr id="4" name="Tijdelijke aanduiding voor dianummer 3"/>
          <p:cNvSpPr>
            <a:spLocks noGrp="1"/>
          </p:cNvSpPr>
          <p:nvPr>
            <p:ph type="sldNum" sz="quarter" idx="5"/>
          </p:nvPr>
        </p:nvSpPr>
        <p:spPr/>
        <p:txBody>
          <a:bodyPr/>
          <a:lstStyle/>
          <a:p>
            <a:pPr>
              <a:defRPr/>
            </a:pPr>
            <a:fld id="{70B79391-F861-417E-A4CF-DFEF015919AF}" type="slidenum">
              <a:rPr lang="da-DK" altLang="en-US" smtClean="0"/>
              <a:pPr>
                <a:defRPr/>
              </a:pPr>
              <a:t>16</a:t>
            </a:fld>
            <a:endParaRPr lang="da-DK" altLang="en-US"/>
          </a:p>
        </p:txBody>
      </p:sp>
    </p:spTree>
    <p:extLst>
      <p:ext uri="{BB962C8B-B14F-4D97-AF65-F5344CB8AC3E}">
        <p14:creationId xmlns:p14="http://schemas.microsoft.com/office/powerpoint/2010/main" val="39487968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a-DK" dirty="0"/>
              <a:t>Sea </a:t>
            </a:r>
            <a:r>
              <a:rPr lang="da-DK" dirty="0" err="1"/>
              <a:t>ice</a:t>
            </a:r>
            <a:r>
              <a:rPr lang="da-DK" dirty="0"/>
              <a:t> in </a:t>
            </a:r>
            <a:r>
              <a:rPr lang="da-DK" dirty="0" err="1"/>
              <a:t>Arctic</a:t>
            </a:r>
            <a:r>
              <a:rPr lang="da-DK" dirty="0"/>
              <a:t> Ocean </a:t>
            </a:r>
            <a:r>
              <a:rPr lang="da-DK" dirty="0" err="1"/>
              <a:t>rapidly</a:t>
            </a:r>
            <a:r>
              <a:rPr lang="da-DK" dirty="0"/>
              <a:t> </a:t>
            </a:r>
            <a:r>
              <a:rPr lang="da-DK" dirty="0" err="1"/>
              <a:t>dimishing</a:t>
            </a:r>
            <a:r>
              <a:rPr lang="da-DK" dirty="0"/>
              <a:t>.</a:t>
            </a:r>
          </a:p>
          <a:p>
            <a:endParaRPr lang="da-DK" dirty="0"/>
          </a:p>
          <a:p>
            <a:r>
              <a:rPr lang="da-DK" dirty="0"/>
              <a:t>On the animation, note </a:t>
            </a:r>
            <a:r>
              <a:rPr lang="da-DK" dirty="0" err="1"/>
              <a:t>how</a:t>
            </a:r>
            <a:r>
              <a:rPr lang="da-DK" dirty="0"/>
              <a:t> </a:t>
            </a:r>
            <a:r>
              <a:rPr lang="da-DK" dirty="0" err="1"/>
              <a:t>especially</a:t>
            </a:r>
            <a:r>
              <a:rPr lang="da-DK" dirty="0"/>
              <a:t> the </a:t>
            </a:r>
            <a:r>
              <a:rPr lang="da-DK" dirty="0" err="1"/>
              <a:t>later</a:t>
            </a:r>
            <a:r>
              <a:rPr lang="da-DK" dirty="0"/>
              <a:t> </a:t>
            </a:r>
            <a:r>
              <a:rPr lang="da-DK" dirty="0" err="1"/>
              <a:t>years</a:t>
            </a:r>
            <a:r>
              <a:rPr lang="da-DK" dirty="0"/>
              <a:t> show a rapid </a:t>
            </a:r>
            <a:r>
              <a:rPr lang="da-DK" dirty="0" err="1"/>
              <a:t>decline</a:t>
            </a:r>
            <a:r>
              <a:rPr lang="da-DK" dirty="0"/>
              <a:t>.</a:t>
            </a:r>
          </a:p>
          <a:p>
            <a:endParaRPr lang="da-DK" dirty="0"/>
          </a:p>
          <a:p>
            <a:r>
              <a:rPr lang="da-DK" dirty="0" err="1"/>
              <a:t>Sources</a:t>
            </a:r>
            <a:r>
              <a:rPr lang="da-DK" dirty="0"/>
              <a:t>: </a:t>
            </a:r>
            <a:r>
              <a:rPr lang="en-GB" dirty="0">
                <a:hlinkClick r:id="rId3"/>
              </a:rPr>
              <a:t>https://nca2014.globalchange.gov/report/our-changing-climate/melting-ice</a:t>
            </a:r>
            <a:endParaRPr lang="en-GB" dirty="0"/>
          </a:p>
          <a:p>
            <a:r>
              <a:rPr lang="da-DK" dirty="0" err="1"/>
              <a:t>Animatoin</a:t>
            </a:r>
            <a:r>
              <a:rPr lang="da-DK" dirty="0"/>
              <a:t>: NOAA - </a:t>
            </a:r>
            <a:r>
              <a:rPr lang="en-GB" dirty="0">
                <a:hlinkClick r:id="rId4"/>
              </a:rPr>
              <a:t>https://www.youtube.com/watch?v=Fw7GfNR5PLA</a:t>
            </a:r>
            <a:endParaRPr lang="en-GB" dirty="0"/>
          </a:p>
          <a:p>
            <a:endParaRPr lang="da-DK" dirty="0"/>
          </a:p>
          <a:p>
            <a:endParaRPr lang="en-GB" dirty="0"/>
          </a:p>
        </p:txBody>
      </p:sp>
      <p:sp>
        <p:nvSpPr>
          <p:cNvPr id="4" name="Slide Number Placeholder 3"/>
          <p:cNvSpPr>
            <a:spLocks noGrp="1"/>
          </p:cNvSpPr>
          <p:nvPr>
            <p:ph type="sldNum" sz="quarter" idx="5"/>
          </p:nvPr>
        </p:nvSpPr>
        <p:spPr/>
        <p:txBody>
          <a:bodyPr/>
          <a:lstStyle/>
          <a:p>
            <a:pPr>
              <a:defRPr/>
            </a:pPr>
            <a:fld id="{70B79391-F861-417E-A4CF-DFEF015919AF}" type="slidenum">
              <a:rPr lang="da-DK" altLang="en-US" smtClean="0"/>
              <a:pPr>
                <a:defRPr/>
              </a:pPr>
              <a:t>17</a:t>
            </a:fld>
            <a:endParaRPr lang="da-DK" altLang="en-US"/>
          </a:p>
        </p:txBody>
      </p:sp>
    </p:spTree>
    <p:extLst>
      <p:ext uri="{BB962C8B-B14F-4D97-AF65-F5344CB8AC3E}">
        <p14:creationId xmlns:p14="http://schemas.microsoft.com/office/powerpoint/2010/main" val="20309407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23AA5EE8-4B3D-43AF-9EC2-AC34888B7642}"/>
              </a:ext>
            </a:extLst>
          </p:cNvPr>
          <p:cNvSpPr>
            <a:spLocks noGrp="1" noRot="1" noChangeAspect="1" noChangeArrowheads="1" noTextEdit="1"/>
          </p:cNvSpPr>
          <p:nvPr>
            <p:ph type="sldImg"/>
          </p:nvPr>
        </p:nvSpPr>
        <p:spPr>
          <a:ln/>
        </p:spPr>
      </p:sp>
      <p:sp>
        <p:nvSpPr>
          <p:cNvPr id="36866" name="Notes Placeholder 2">
            <a:extLst>
              <a:ext uri="{FF2B5EF4-FFF2-40B4-BE49-F238E27FC236}">
                <a16:creationId xmlns:a16="http://schemas.microsoft.com/office/drawing/2014/main" id="{531C8B31-D2DA-46E4-B9A5-A9A3DACDDBE8}"/>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a-DK" altLang="en-US"/>
              <a:t>The increase in disaster and future risks is analysed in the 2012 IPCC report </a:t>
            </a:r>
            <a:r>
              <a:rPr lang="da-DK" altLang="nl-NL"/>
              <a:t>”</a:t>
            </a:r>
            <a:r>
              <a:rPr lang="da-DK" altLang="en-US"/>
              <a:t>Managing the risks of extreme events and disasters to advance the climate change adaptation</a:t>
            </a:r>
            <a:r>
              <a:rPr lang="da-DK" altLang="nl-NL"/>
              <a:t>”</a:t>
            </a:r>
            <a:r>
              <a:rPr lang="da-DK" altLang="en-US"/>
              <a:t> which noted that </a:t>
            </a:r>
            <a:r>
              <a:rPr lang="da-DK" altLang="en-US" b="1"/>
              <a:t>the rise in disasters has several reasons</a:t>
            </a:r>
            <a:r>
              <a:rPr lang="da-DK" altLang="en-US"/>
              <a:t>, including </a:t>
            </a:r>
          </a:p>
          <a:p>
            <a:pPr>
              <a:buFontTx/>
              <a:buChar char="•"/>
            </a:pPr>
            <a:r>
              <a:rPr lang="da-DK" altLang="en-US"/>
              <a:t>polulation changes, </a:t>
            </a:r>
          </a:p>
          <a:p>
            <a:pPr>
              <a:buFontTx/>
              <a:buChar char="•"/>
            </a:pPr>
            <a:r>
              <a:rPr lang="da-DK" altLang="en-US"/>
              <a:t>urbanisation environmental changes </a:t>
            </a:r>
          </a:p>
          <a:p>
            <a:pPr>
              <a:buFontTx/>
              <a:buChar char="•"/>
            </a:pPr>
            <a:r>
              <a:rPr lang="da-DK" altLang="en-US"/>
              <a:t>as well as changes in the climate</a:t>
            </a:r>
          </a:p>
          <a:p>
            <a:endParaRPr lang="da-DK" altLang="en-US"/>
          </a:p>
          <a:p>
            <a:r>
              <a:rPr lang="da-DK" altLang="en-US"/>
              <a:t>So </a:t>
            </a:r>
            <a:r>
              <a:rPr lang="da-DK" altLang="en-US" b="1"/>
              <a:t>scaling up risk reduction efforts are needed to counter the trend</a:t>
            </a:r>
            <a:r>
              <a:rPr lang="da-DK" altLang="en-US"/>
              <a:t>.</a:t>
            </a:r>
          </a:p>
        </p:txBody>
      </p:sp>
      <p:sp>
        <p:nvSpPr>
          <p:cNvPr id="36867" name="Slide Number Placeholder 3">
            <a:extLst>
              <a:ext uri="{FF2B5EF4-FFF2-40B4-BE49-F238E27FC236}">
                <a16:creationId xmlns:a16="http://schemas.microsoft.com/office/drawing/2014/main" id="{4605C689-F668-4545-8F1F-5C7D239D765E}"/>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pPr>
            <a:fld id="{E6BDF4B8-FEB8-442B-969B-4B728BF1E475}" type="slidenum">
              <a:rPr lang="en-US" altLang="en-US"/>
              <a:pPr algn="r" eaLnBrk="1" hangingPunct="1">
                <a:spcBef>
                  <a:spcPct val="0"/>
                </a:spcBef>
              </a:pPr>
              <a:t>19</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2513F353-45B6-4F0E-A7FE-369EF813C3DC}"/>
              </a:ext>
            </a:extLst>
          </p:cNvPr>
          <p:cNvSpPr>
            <a:spLocks noGrp="1" noRot="1" noChangeAspect="1" noChangeArrowheads="1" noTextEdit="1"/>
          </p:cNvSpPr>
          <p:nvPr>
            <p:ph type="sldImg"/>
          </p:nvPr>
        </p:nvSpPr>
        <p:spPr>
          <a:ln/>
        </p:spPr>
      </p:sp>
      <p:sp>
        <p:nvSpPr>
          <p:cNvPr id="38914" name="Notes Placeholder 2">
            <a:extLst>
              <a:ext uri="{FF2B5EF4-FFF2-40B4-BE49-F238E27FC236}">
                <a16:creationId xmlns:a16="http://schemas.microsoft.com/office/drawing/2014/main" id="{EEC5C035-DFA8-48CA-8AB5-1E735CA285C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GB" altLang="en-US" dirty="0"/>
              <a:t>Climate change increases the risk of temperature extremes for most places. </a:t>
            </a:r>
          </a:p>
          <a:p>
            <a:pPr>
              <a:spcBef>
                <a:spcPct val="0"/>
              </a:spcBef>
            </a:pPr>
            <a:endParaRPr lang="en-GB" altLang="en-US" dirty="0"/>
          </a:p>
          <a:p>
            <a:pPr>
              <a:spcBef>
                <a:spcPct val="0"/>
              </a:spcBef>
            </a:pPr>
            <a:r>
              <a:rPr lang="en-GB" altLang="en-US" dirty="0">
                <a:latin typeface="Times New Roman" panose="02020603050405020304" pitchFamily="18" charset="0"/>
              </a:rPr>
              <a:t>We can expect an increase of the number of hot days and nights and more heat waves world wide. Heat waves are a large risk, causing a higher death rates amongst the elderly and the chronically ill. Especially if the nights are not cooling off during heat waves the human body can not cool itself enough, which can result in heat stress/ heat stroke or </a:t>
            </a:r>
            <a:r>
              <a:rPr lang="en-US" altLang="en-US" dirty="0">
                <a:latin typeface="Times New Roman" panose="02020603050405020304" pitchFamily="18" charset="0"/>
              </a:rPr>
              <a:t>dehydration. </a:t>
            </a:r>
            <a:r>
              <a:rPr lang="en-GB" altLang="en-US" dirty="0">
                <a:latin typeface="Times New Roman" panose="02020603050405020304" pitchFamily="18" charset="0"/>
              </a:rPr>
              <a:t> We have already experienced an increase in the frequency and intensity of heat waves. </a:t>
            </a:r>
          </a:p>
          <a:p>
            <a:pPr>
              <a:spcBef>
                <a:spcPct val="0"/>
              </a:spcBef>
            </a:pPr>
            <a:endParaRPr lang="en-GB" altLang="en-US" dirty="0">
              <a:latin typeface="Times New Roman" panose="02020603050405020304" pitchFamily="18" charset="0"/>
            </a:endParaRPr>
          </a:p>
          <a:p>
            <a:pPr>
              <a:spcBef>
                <a:spcPct val="0"/>
              </a:spcBef>
            </a:pPr>
            <a:r>
              <a:rPr lang="nl-NL" altLang="en-US" b="1" dirty="0"/>
              <a:t>Figure in slide</a:t>
            </a:r>
            <a:r>
              <a:rPr lang="nl-NL" altLang="en-US" dirty="0"/>
              <a:t>: Temperature deviation on 24 July 2018 compared to long-term average 1979-2000; (</a:t>
            </a:r>
            <a:r>
              <a:rPr lang="nl-NL" altLang="en-US" i="1" dirty="0"/>
              <a:t>source: NOAA GFS model – notes by The Economist</a:t>
            </a:r>
            <a:r>
              <a:rPr lang="nl-NL" altLang="en-US" dirty="0"/>
              <a:t>)</a:t>
            </a:r>
          </a:p>
          <a:p>
            <a:pPr>
              <a:spcBef>
                <a:spcPct val="0"/>
              </a:spcBef>
            </a:pPr>
            <a:endParaRPr lang="nl-NL" altLang="en-US" dirty="0">
              <a:latin typeface="Times New Roman" panose="02020603050405020304" pitchFamily="18" charset="0"/>
            </a:endParaRPr>
          </a:p>
          <a:p>
            <a:pPr>
              <a:spcBef>
                <a:spcPct val="0"/>
              </a:spcBef>
            </a:pPr>
            <a:r>
              <a:rPr lang="en-GB" altLang="en-US" dirty="0">
                <a:latin typeface="Times New Roman" panose="02020603050405020304" pitchFamily="18" charset="0"/>
              </a:rPr>
              <a:t>Recent examples can indicate the increase of </a:t>
            </a:r>
            <a:r>
              <a:rPr lang="en-GB" altLang="en-US" i="1" dirty="0">
                <a:latin typeface="Times New Roman" panose="02020603050405020304" pitchFamily="18" charset="0"/>
              </a:rPr>
              <a:t>vulnerability</a:t>
            </a:r>
            <a:r>
              <a:rPr lang="en-GB" altLang="en-US" dirty="0">
                <a:latin typeface="Times New Roman" panose="02020603050405020304" pitchFamily="18" charset="0"/>
              </a:rPr>
              <a:t> to heat: especially, the 2003 heat wave in West Europe with a death toll of almost 72,500 people and in Russia in 2010 almost 56,000 people died (Source: EM-DAT data). </a:t>
            </a:r>
          </a:p>
          <a:p>
            <a:endParaRPr lang="en-US" altLang="en-US" dirty="0"/>
          </a:p>
        </p:txBody>
      </p:sp>
      <p:sp>
        <p:nvSpPr>
          <p:cNvPr id="38915" name="Slide Number Placeholder 3">
            <a:extLst>
              <a:ext uri="{FF2B5EF4-FFF2-40B4-BE49-F238E27FC236}">
                <a16:creationId xmlns:a16="http://schemas.microsoft.com/office/drawing/2014/main" id="{028D9054-1D6A-4D1A-99B0-B1507106C6A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081E125D-2826-49AB-A0F4-F3FC1A00CF20}" type="slidenum">
              <a:rPr lang="da-DK" altLang="en-US" smtClean="0"/>
              <a:pPr/>
              <a:t>20</a:t>
            </a:fld>
            <a:endParaRPr lang="da-DK"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a:extLst>
              <a:ext uri="{FF2B5EF4-FFF2-40B4-BE49-F238E27FC236}">
                <a16:creationId xmlns:a16="http://schemas.microsoft.com/office/drawing/2014/main" id="{938B9C9D-8DF2-4ECD-9334-ED5BB01BDA71}"/>
              </a:ext>
            </a:extLst>
          </p:cNvPr>
          <p:cNvSpPr>
            <a:spLocks noGrp="1" noRot="1" noChangeAspect="1" noChangeArrowheads="1" noTextEdit="1"/>
          </p:cNvSpPr>
          <p:nvPr>
            <p:ph type="sldImg"/>
          </p:nvPr>
        </p:nvSpPr>
        <p:spPr>
          <a:ln/>
        </p:spPr>
      </p:sp>
      <p:sp>
        <p:nvSpPr>
          <p:cNvPr id="40962" name="Notes Placeholder 2">
            <a:extLst>
              <a:ext uri="{FF2B5EF4-FFF2-40B4-BE49-F238E27FC236}">
                <a16:creationId xmlns:a16="http://schemas.microsoft.com/office/drawing/2014/main" id="{DC875633-52D4-41B3-849A-883110D0E4D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a-DK" altLang="en-US" dirty="0"/>
              <a:t>The </a:t>
            </a:r>
            <a:r>
              <a:rPr lang="da-DK" altLang="en-US" dirty="0" err="1"/>
              <a:t>graph</a:t>
            </a:r>
            <a:r>
              <a:rPr lang="da-DK" altLang="en-US" dirty="0"/>
              <a:t> is from IPCC 2013 – </a:t>
            </a:r>
            <a:r>
              <a:rPr lang="da-DK" altLang="en-US" dirty="0" err="1"/>
              <a:t>showing</a:t>
            </a:r>
            <a:r>
              <a:rPr lang="da-DK" altLang="en-US" dirty="0"/>
              <a:t> </a:t>
            </a:r>
            <a:r>
              <a:rPr lang="da-DK" altLang="en-US" b="1" dirty="0" err="1"/>
              <a:t>change</a:t>
            </a:r>
            <a:r>
              <a:rPr lang="da-DK" altLang="en-US" dirty="0"/>
              <a:t> in </a:t>
            </a:r>
            <a:r>
              <a:rPr lang="da-DK" altLang="en-US" dirty="0" err="1"/>
              <a:t>rainfall</a:t>
            </a:r>
            <a:r>
              <a:rPr lang="da-DK" altLang="en-US" dirty="0"/>
              <a:t> on </a:t>
            </a:r>
            <a:r>
              <a:rPr lang="da-DK" altLang="en-US" dirty="0" err="1"/>
              <a:t>very</a:t>
            </a:r>
            <a:r>
              <a:rPr lang="da-DK" altLang="en-US" dirty="0"/>
              <a:t> </a:t>
            </a:r>
            <a:r>
              <a:rPr lang="da-DK" altLang="en-US" dirty="0" err="1"/>
              <a:t>wet</a:t>
            </a:r>
            <a:r>
              <a:rPr lang="da-DK" altLang="en-US" dirty="0"/>
              <a:t> </a:t>
            </a:r>
            <a:r>
              <a:rPr lang="da-DK" altLang="en-US" dirty="0" err="1"/>
              <a:t>days</a:t>
            </a:r>
            <a:r>
              <a:rPr lang="da-DK" altLang="en-US" dirty="0"/>
              <a:t> in the </a:t>
            </a:r>
            <a:r>
              <a:rPr lang="da-DK" altLang="en-US" dirty="0" err="1"/>
              <a:t>past</a:t>
            </a:r>
            <a:r>
              <a:rPr lang="da-DK" altLang="en-US" dirty="0"/>
              <a:t> and in the future </a:t>
            </a:r>
            <a:r>
              <a:rPr lang="da-DK" altLang="en-US" dirty="0" err="1"/>
              <a:t>if</a:t>
            </a:r>
            <a:r>
              <a:rPr lang="da-DK" altLang="en-US" dirty="0"/>
              <a:t> </a:t>
            </a:r>
            <a:r>
              <a:rPr lang="da-DK" altLang="en-US" dirty="0" err="1"/>
              <a:t>we</a:t>
            </a:r>
            <a:r>
              <a:rPr lang="da-DK" altLang="en-US" dirty="0"/>
              <a:t> stop GHG emissions </a:t>
            </a:r>
            <a:r>
              <a:rPr lang="da-DK" altLang="en-US" dirty="0" err="1"/>
              <a:t>now</a:t>
            </a:r>
            <a:r>
              <a:rPr lang="da-DK" altLang="en-US" dirty="0"/>
              <a:t> (dark </a:t>
            </a:r>
            <a:r>
              <a:rPr lang="da-DK" altLang="en-US" dirty="0" err="1"/>
              <a:t>blue</a:t>
            </a:r>
            <a:r>
              <a:rPr lang="da-DK" altLang="en-US" dirty="0"/>
              <a:t> line), </a:t>
            </a:r>
            <a:r>
              <a:rPr lang="da-DK" altLang="en-US" dirty="0" err="1"/>
              <a:t>continue</a:t>
            </a:r>
            <a:r>
              <a:rPr lang="da-DK" altLang="en-US" dirty="0"/>
              <a:t> </a:t>
            </a:r>
            <a:r>
              <a:rPr lang="da-DK" altLang="en-US" dirty="0" err="1"/>
              <a:t>emitting</a:t>
            </a:r>
            <a:r>
              <a:rPr lang="da-DK" altLang="en-US" dirty="0"/>
              <a:t> large </a:t>
            </a:r>
            <a:r>
              <a:rPr lang="da-DK" altLang="en-US" dirty="0" err="1"/>
              <a:t>amounts</a:t>
            </a:r>
            <a:r>
              <a:rPr lang="da-DK" altLang="en-US" dirty="0"/>
              <a:t> og GHG (red line), and </a:t>
            </a:r>
            <a:r>
              <a:rPr lang="da-DK" altLang="en-US" dirty="0" err="1"/>
              <a:t>intermediate</a:t>
            </a:r>
            <a:r>
              <a:rPr lang="da-DK" altLang="en-US" dirty="0"/>
              <a:t> (</a:t>
            </a:r>
            <a:r>
              <a:rPr lang="da-DK" altLang="en-US" dirty="0" err="1"/>
              <a:t>controlled</a:t>
            </a:r>
            <a:r>
              <a:rPr lang="da-DK" altLang="en-US" dirty="0"/>
              <a:t> GHG emissions)</a:t>
            </a:r>
          </a:p>
          <a:p>
            <a:endParaRPr lang="da-DK" altLang="en-US" i="1" dirty="0"/>
          </a:p>
          <a:p>
            <a:r>
              <a:rPr lang="da-DK" altLang="en-US" i="1" dirty="0"/>
              <a:t>Background information – from IPCC 2013:</a:t>
            </a:r>
          </a:p>
          <a:p>
            <a:pPr>
              <a:buFontTx/>
              <a:buChar char="•"/>
            </a:pPr>
            <a:r>
              <a:rPr lang="da-DK" altLang="en-US" dirty="0"/>
              <a:t>The high </a:t>
            </a:r>
            <a:r>
              <a:rPr lang="da-DK" altLang="en-US" dirty="0" err="1"/>
              <a:t>latitudes</a:t>
            </a:r>
            <a:r>
              <a:rPr lang="da-DK" altLang="en-US" dirty="0"/>
              <a:t> and the </a:t>
            </a:r>
            <a:r>
              <a:rPr lang="da-DK" altLang="en-US" dirty="0" err="1"/>
              <a:t>equatorial</a:t>
            </a:r>
            <a:r>
              <a:rPr lang="da-DK" altLang="en-US" dirty="0"/>
              <a:t> Pacific Ocean </a:t>
            </a:r>
            <a:r>
              <a:rPr lang="da-DK" altLang="en-US" dirty="0" err="1"/>
              <a:t>are</a:t>
            </a:r>
            <a:r>
              <a:rPr lang="da-DK" altLang="en-US" dirty="0"/>
              <a:t> </a:t>
            </a:r>
            <a:r>
              <a:rPr lang="da-DK" altLang="en-US" dirty="0" err="1"/>
              <a:t>likely</a:t>
            </a:r>
            <a:r>
              <a:rPr lang="da-DK" altLang="en-US" dirty="0"/>
              <a:t> to </a:t>
            </a:r>
            <a:r>
              <a:rPr lang="da-DK" altLang="en-US" dirty="0" err="1"/>
              <a:t>experience</a:t>
            </a:r>
            <a:r>
              <a:rPr lang="da-DK" altLang="en-US" dirty="0"/>
              <a:t> an </a:t>
            </a:r>
            <a:r>
              <a:rPr lang="da-DK" altLang="en-US" dirty="0" err="1"/>
              <a:t>increase</a:t>
            </a:r>
            <a:r>
              <a:rPr lang="da-DK" altLang="en-US" dirty="0"/>
              <a:t> in </a:t>
            </a:r>
            <a:r>
              <a:rPr lang="da-DK" altLang="en-US" dirty="0" err="1"/>
              <a:t>annual</a:t>
            </a:r>
            <a:r>
              <a:rPr lang="da-DK" altLang="en-US" dirty="0"/>
              <a:t> </a:t>
            </a:r>
            <a:r>
              <a:rPr lang="da-DK" altLang="en-US" dirty="0" err="1"/>
              <a:t>mean</a:t>
            </a:r>
            <a:r>
              <a:rPr lang="da-DK" altLang="en-US" dirty="0"/>
              <a:t> </a:t>
            </a:r>
            <a:r>
              <a:rPr lang="da-DK" altLang="en-US" dirty="0" err="1"/>
              <a:t>precipitation</a:t>
            </a:r>
            <a:r>
              <a:rPr lang="da-DK" altLang="en-US" dirty="0"/>
              <a:t> by the end of </a:t>
            </a:r>
            <a:r>
              <a:rPr lang="da-DK" altLang="en-US" dirty="0" err="1"/>
              <a:t>this</a:t>
            </a:r>
            <a:r>
              <a:rPr lang="da-DK" altLang="en-US" dirty="0"/>
              <a:t> </a:t>
            </a:r>
            <a:r>
              <a:rPr lang="da-DK" altLang="en-US" dirty="0" err="1"/>
              <a:t>century</a:t>
            </a:r>
            <a:r>
              <a:rPr lang="da-DK" altLang="en-US" dirty="0"/>
              <a:t> (</a:t>
            </a:r>
            <a:r>
              <a:rPr lang="da-DK" altLang="en-US" dirty="0" err="1"/>
              <a:t>if</a:t>
            </a:r>
            <a:r>
              <a:rPr lang="da-DK" altLang="en-US" dirty="0"/>
              <a:t> high GHJG emissions </a:t>
            </a:r>
            <a:r>
              <a:rPr lang="da-DK" altLang="en-US" dirty="0" err="1"/>
              <a:t>continue</a:t>
            </a:r>
            <a:r>
              <a:rPr lang="da-DK" altLang="en-US" dirty="0"/>
              <a:t>)</a:t>
            </a:r>
          </a:p>
          <a:p>
            <a:pPr>
              <a:buFontTx/>
              <a:buChar char="•"/>
            </a:pPr>
            <a:r>
              <a:rPr lang="da-DK" altLang="en-US" dirty="0"/>
              <a:t>In </a:t>
            </a:r>
            <a:r>
              <a:rPr lang="da-DK" altLang="en-US" dirty="0" err="1"/>
              <a:t>many</a:t>
            </a:r>
            <a:r>
              <a:rPr lang="da-DK" altLang="en-US" dirty="0"/>
              <a:t> </a:t>
            </a:r>
            <a:r>
              <a:rPr lang="da-DK" altLang="en-US" dirty="0" err="1"/>
              <a:t>mid</a:t>
            </a:r>
            <a:r>
              <a:rPr lang="da-DK" altLang="en-US" dirty="0"/>
              <a:t> </a:t>
            </a:r>
            <a:r>
              <a:rPr lang="da-DK" altLang="en-US" dirty="0" err="1"/>
              <a:t>latitude</a:t>
            </a:r>
            <a:r>
              <a:rPr lang="da-DK" altLang="en-US" dirty="0"/>
              <a:t> and </a:t>
            </a:r>
            <a:r>
              <a:rPr lang="da-DK" altLang="en-US" dirty="0" err="1"/>
              <a:t>subtropical</a:t>
            </a:r>
            <a:r>
              <a:rPr lang="da-DK" altLang="en-US" dirty="0"/>
              <a:t> dry regions, </a:t>
            </a:r>
            <a:r>
              <a:rPr lang="da-DK" altLang="en-US" dirty="0" err="1"/>
              <a:t>mean</a:t>
            </a:r>
            <a:r>
              <a:rPr lang="da-DK" altLang="en-US" dirty="0"/>
              <a:t> </a:t>
            </a:r>
            <a:r>
              <a:rPr lang="da-DK" altLang="en-US" dirty="0" err="1"/>
              <a:t>precipitation</a:t>
            </a:r>
            <a:r>
              <a:rPr lang="da-DK" altLang="en-US" dirty="0"/>
              <a:t> </a:t>
            </a:r>
            <a:r>
              <a:rPr lang="da-DK" altLang="en-US" dirty="0" err="1"/>
              <a:t>will</a:t>
            </a:r>
            <a:r>
              <a:rPr lang="da-DK" altLang="en-US" dirty="0"/>
              <a:t> </a:t>
            </a:r>
            <a:r>
              <a:rPr lang="da-DK" altLang="en-US" i="1" dirty="0" err="1"/>
              <a:t>likely</a:t>
            </a:r>
            <a:r>
              <a:rPr lang="da-DK" altLang="en-US" i="1" dirty="0"/>
              <a:t> </a:t>
            </a:r>
            <a:r>
              <a:rPr lang="da-DK" altLang="en-US" dirty="0" err="1"/>
              <a:t>decrease</a:t>
            </a:r>
            <a:r>
              <a:rPr lang="da-DK" altLang="en-US" dirty="0"/>
              <a:t>, </a:t>
            </a:r>
            <a:r>
              <a:rPr lang="da-DK" altLang="en-US" dirty="0" err="1"/>
              <a:t>while</a:t>
            </a:r>
            <a:r>
              <a:rPr lang="da-DK" altLang="en-US" dirty="0"/>
              <a:t> in </a:t>
            </a:r>
            <a:r>
              <a:rPr lang="da-DK" altLang="en-US" dirty="0" err="1"/>
              <a:t>many</a:t>
            </a:r>
            <a:r>
              <a:rPr lang="da-DK" altLang="en-US" dirty="0"/>
              <a:t> </a:t>
            </a:r>
            <a:r>
              <a:rPr lang="da-DK" altLang="en-US" dirty="0" err="1"/>
              <a:t>midlatitude</a:t>
            </a:r>
            <a:r>
              <a:rPr lang="da-DK" altLang="en-US" dirty="0"/>
              <a:t> </a:t>
            </a:r>
            <a:r>
              <a:rPr lang="da-DK" altLang="en-US" dirty="0" err="1"/>
              <a:t>wet</a:t>
            </a:r>
            <a:r>
              <a:rPr lang="da-DK" altLang="en-US" dirty="0"/>
              <a:t> regions, </a:t>
            </a:r>
            <a:r>
              <a:rPr lang="da-DK" altLang="en-US" dirty="0" err="1"/>
              <a:t>mean</a:t>
            </a:r>
            <a:r>
              <a:rPr lang="da-DK" altLang="en-US" dirty="0"/>
              <a:t> </a:t>
            </a:r>
            <a:r>
              <a:rPr lang="da-DK" altLang="en-US" dirty="0" err="1"/>
              <a:t>precipitation</a:t>
            </a:r>
            <a:r>
              <a:rPr lang="da-DK" altLang="en-US" dirty="0"/>
              <a:t> </a:t>
            </a:r>
            <a:r>
              <a:rPr lang="da-DK" altLang="en-US" dirty="0" err="1"/>
              <a:t>will</a:t>
            </a:r>
            <a:r>
              <a:rPr lang="da-DK" altLang="en-US" dirty="0"/>
              <a:t> </a:t>
            </a:r>
            <a:r>
              <a:rPr lang="da-DK" altLang="en-US" i="1" dirty="0" err="1"/>
              <a:t>likely</a:t>
            </a:r>
            <a:r>
              <a:rPr lang="da-DK" altLang="en-US" i="1" dirty="0"/>
              <a:t> </a:t>
            </a:r>
            <a:r>
              <a:rPr lang="da-DK" altLang="en-US" dirty="0" err="1"/>
              <a:t>increase</a:t>
            </a:r>
            <a:r>
              <a:rPr lang="da-DK" altLang="en-US" dirty="0"/>
              <a:t> by the end of </a:t>
            </a:r>
            <a:r>
              <a:rPr lang="da-DK" altLang="en-US" dirty="0" err="1"/>
              <a:t>this</a:t>
            </a:r>
            <a:r>
              <a:rPr lang="da-DK" altLang="en-US" dirty="0"/>
              <a:t> </a:t>
            </a:r>
            <a:r>
              <a:rPr lang="da-DK" altLang="en-US" dirty="0" err="1"/>
              <a:t>century</a:t>
            </a:r>
            <a:endParaRPr lang="da-DK" altLang="en-US" dirty="0"/>
          </a:p>
          <a:p>
            <a:r>
              <a:rPr lang="da-DK" altLang="en-US" dirty="0"/>
              <a:t>• Extreme </a:t>
            </a:r>
            <a:r>
              <a:rPr lang="da-DK" altLang="en-US" dirty="0" err="1"/>
              <a:t>precipitation</a:t>
            </a:r>
            <a:r>
              <a:rPr lang="da-DK" altLang="en-US" dirty="0"/>
              <a:t> events over most of the </a:t>
            </a:r>
            <a:r>
              <a:rPr lang="da-DK" altLang="en-US" dirty="0" err="1"/>
              <a:t>mid-latitude</a:t>
            </a:r>
            <a:r>
              <a:rPr lang="da-DK" altLang="en-US" dirty="0"/>
              <a:t> land masses and over </a:t>
            </a:r>
            <a:r>
              <a:rPr lang="da-DK" altLang="en-US" dirty="0" err="1"/>
              <a:t>wet</a:t>
            </a:r>
            <a:r>
              <a:rPr lang="da-DK" altLang="en-US" dirty="0"/>
              <a:t> </a:t>
            </a:r>
            <a:r>
              <a:rPr lang="da-DK" altLang="en-US" dirty="0" err="1"/>
              <a:t>tropical</a:t>
            </a:r>
            <a:r>
              <a:rPr lang="da-DK" altLang="en-US" dirty="0"/>
              <a:t> regions </a:t>
            </a:r>
            <a:r>
              <a:rPr lang="da-DK" altLang="en-US" dirty="0" err="1"/>
              <a:t>will</a:t>
            </a:r>
            <a:r>
              <a:rPr lang="da-DK" altLang="en-US" dirty="0"/>
              <a:t> </a:t>
            </a:r>
            <a:r>
              <a:rPr lang="da-DK" altLang="en-US" i="1" dirty="0" err="1"/>
              <a:t>very</a:t>
            </a:r>
            <a:r>
              <a:rPr lang="da-DK" altLang="en-US" i="1" dirty="0"/>
              <a:t> </a:t>
            </a:r>
            <a:r>
              <a:rPr lang="da-DK" altLang="en-US" i="1" dirty="0" err="1"/>
              <a:t>likely</a:t>
            </a:r>
            <a:r>
              <a:rPr lang="da-DK" altLang="en-US" i="1" dirty="0"/>
              <a:t> </a:t>
            </a:r>
            <a:r>
              <a:rPr lang="da-DK" altLang="en-US" dirty="0" err="1"/>
              <a:t>become</a:t>
            </a:r>
            <a:r>
              <a:rPr lang="da-DK" altLang="en-US" dirty="0"/>
              <a:t> more intense and more </a:t>
            </a:r>
            <a:r>
              <a:rPr lang="da-DK" altLang="en-US" dirty="0" err="1"/>
              <a:t>frequent</a:t>
            </a:r>
            <a:r>
              <a:rPr lang="da-DK" altLang="en-US" dirty="0"/>
              <a:t> by the end of </a:t>
            </a:r>
            <a:r>
              <a:rPr lang="da-DK" altLang="en-US" dirty="0" err="1"/>
              <a:t>this</a:t>
            </a:r>
            <a:r>
              <a:rPr lang="da-DK" altLang="en-US" dirty="0"/>
              <a:t> </a:t>
            </a:r>
            <a:r>
              <a:rPr lang="da-DK" altLang="en-US" dirty="0" err="1"/>
              <a:t>century</a:t>
            </a:r>
            <a:endParaRPr lang="da-DK" altLang="en-US" dirty="0"/>
          </a:p>
          <a:p>
            <a:r>
              <a:rPr lang="da-DK" altLang="en-US" dirty="0"/>
              <a:t>• </a:t>
            </a:r>
            <a:r>
              <a:rPr lang="da-DK" altLang="en-US" dirty="0" err="1"/>
              <a:t>Globally</a:t>
            </a:r>
            <a:r>
              <a:rPr lang="da-DK" altLang="en-US" dirty="0"/>
              <a:t>, it is </a:t>
            </a:r>
            <a:r>
              <a:rPr lang="da-DK" altLang="en-US" i="1" dirty="0" err="1"/>
              <a:t>likely</a:t>
            </a:r>
            <a:r>
              <a:rPr lang="da-DK" altLang="en-US" i="1" dirty="0"/>
              <a:t> </a:t>
            </a:r>
            <a:r>
              <a:rPr lang="da-DK" altLang="en-US" dirty="0" err="1"/>
              <a:t>that</a:t>
            </a:r>
            <a:r>
              <a:rPr lang="da-DK" altLang="en-US" dirty="0"/>
              <a:t> the </a:t>
            </a:r>
            <a:r>
              <a:rPr lang="da-DK" altLang="en-US" dirty="0" err="1"/>
              <a:t>area</a:t>
            </a:r>
            <a:r>
              <a:rPr lang="da-DK" altLang="en-US" dirty="0"/>
              <a:t> </a:t>
            </a:r>
            <a:r>
              <a:rPr lang="da-DK" altLang="en-US" dirty="0" err="1"/>
              <a:t>encompassed</a:t>
            </a:r>
            <a:r>
              <a:rPr lang="da-DK" altLang="en-US" dirty="0"/>
              <a:t> by </a:t>
            </a:r>
            <a:r>
              <a:rPr lang="da-DK" altLang="en-US" dirty="0" err="1"/>
              <a:t>monsoon</a:t>
            </a:r>
            <a:r>
              <a:rPr lang="da-DK" altLang="en-US" dirty="0"/>
              <a:t> systems </a:t>
            </a:r>
            <a:r>
              <a:rPr lang="da-DK" altLang="en-US" dirty="0" err="1"/>
              <a:t>will</a:t>
            </a:r>
            <a:r>
              <a:rPr lang="da-DK" altLang="en-US" dirty="0"/>
              <a:t> </a:t>
            </a:r>
            <a:r>
              <a:rPr lang="da-DK" altLang="en-US" dirty="0" err="1"/>
              <a:t>increase</a:t>
            </a:r>
            <a:r>
              <a:rPr lang="da-DK" altLang="en-US" dirty="0"/>
              <a:t> over the 21st </a:t>
            </a:r>
            <a:r>
              <a:rPr lang="da-DK" altLang="en-US" dirty="0" err="1"/>
              <a:t>century</a:t>
            </a:r>
            <a:r>
              <a:rPr lang="da-DK" altLang="en-US" dirty="0"/>
              <a:t>. ... </a:t>
            </a:r>
            <a:r>
              <a:rPr lang="da-DK" altLang="en-US" dirty="0" err="1"/>
              <a:t>monsoon</a:t>
            </a:r>
            <a:r>
              <a:rPr lang="da-DK" altLang="en-US" dirty="0"/>
              <a:t> </a:t>
            </a:r>
            <a:r>
              <a:rPr lang="da-DK" altLang="en-US" dirty="0" err="1"/>
              <a:t>precipitation</a:t>
            </a:r>
            <a:r>
              <a:rPr lang="da-DK" altLang="en-US" dirty="0"/>
              <a:t> is </a:t>
            </a:r>
            <a:r>
              <a:rPr lang="da-DK" altLang="en-US" i="1" dirty="0" err="1"/>
              <a:t>likely</a:t>
            </a:r>
            <a:r>
              <a:rPr lang="da-DK" altLang="en-US" i="1" dirty="0"/>
              <a:t> </a:t>
            </a:r>
            <a:r>
              <a:rPr lang="da-DK" altLang="en-US" dirty="0"/>
              <a:t>to </a:t>
            </a:r>
            <a:r>
              <a:rPr lang="da-DK" altLang="en-US" dirty="0" err="1"/>
              <a:t>intensify</a:t>
            </a:r>
            <a:endParaRPr lang="da-DK" altLang="en-US" dirty="0"/>
          </a:p>
          <a:p>
            <a:endParaRPr lang="da-DK" altLang="en-US" dirty="0"/>
          </a:p>
          <a:p>
            <a:r>
              <a:rPr lang="da-DK" altLang="en-US" dirty="0"/>
              <a:t>Photo: </a:t>
            </a:r>
            <a:r>
              <a:rPr lang="da-DK" altLang="en-US" dirty="0" err="1"/>
              <a:t>Climate</a:t>
            </a:r>
            <a:r>
              <a:rPr lang="da-DK" altLang="en-US" dirty="0"/>
              <a:t> Centre</a:t>
            </a:r>
          </a:p>
          <a:p>
            <a:endParaRPr lang="en-US" altLang="en-US" dirty="0"/>
          </a:p>
        </p:txBody>
      </p:sp>
      <p:sp>
        <p:nvSpPr>
          <p:cNvPr id="40963" name="Slide Number Placeholder 3">
            <a:extLst>
              <a:ext uri="{FF2B5EF4-FFF2-40B4-BE49-F238E27FC236}">
                <a16:creationId xmlns:a16="http://schemas.microsoft.com/office/drawing/2014/main" id="{24F79C18-1D26-4B8B-AF57-D511DA88B63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200B80CD-15AE-44A5-B53D-9F9B0B06B4F0}" type="slidenum">
              <a:rPr lang="da-DK" altLang="en-US" smtClean="0"/>
              <a:pPr/>
              <a:t>21</a:t>
            </a:fld>
            <a:endParaRPr lang="da-DK"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Slide Image Placeholder 1">
            <a:extLst>
              <a:ext uri="{FF2B5EF4-FFF2-40B4-BE49-F238E27FC236}">
                <a16:creationId xmlns:a16="http://schemas.microsoft.com/office/drawing/2014/main" id="{1BBA5431-0A9C-4C60-98FC-D33C8DCD7774}"/>
              </a:ext>
            </a:extLst>
          </p:cNvPr>
          <p:cNvSpPr>
            <a:spLocks noGrp="1" noRot="1" noChangeAspect="1" noChangeArrowheads="1" noTextEdit="1"/>
          </p:cNvSpPr>
          <p:nvPr>
            <p:ph type="sldImg"/>
          </p:nvPr>
        </p:nvSpPr>
        <p:spPr>
          <a:ln/>
        </p:spPr>
      </p:sp>
      <p:sp>
        <p:nvSpPr>
          <p:cNvPr id="11267" name="Notes Placeholder 2">
            <a:extLst>
              <a:ext uri="{FF2B5EF4-FFF2-40B4-BE49-F238E27FC236}">
                <a16:creationId xmlns:a16="http://schemas.microsoft.com/office/drawing/2014/main" id="{F091B054-293D-44E2-AD35-93FFB0540206}"/>
              </a:ext>
            </a:extLst>
          </p:cNvPr>
          <p:cNvSpPr>
            <a:spLocks noGrp="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da-DK" altLang="en-US" dirty="0"/>
              <a:t>Note:</a:t>
            </a:r>
          </a:p>
          <a:p>
            <a:pPr marL="171450" indent="-171450">
              <a:buFont typeface="Arial" panose="020B0604020202020204" pitchFamily="34" charset="0"/>
              <a:buChar char="•"/>
              <a:defRPr/>
            </a:pPr>
            <a:r>
              <a:rPr lang="da-DK" altLang="en-US" dirty="0"/>
              <a:t>a </a:t>
            </a:r>
            <a:r>
              <a:rPr lang="en-US" dirty="0">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1ºC world is what </a:t>
            </a:r>
            <a:r>
              <a:rPr lang="en-US" b="1" dirty="0">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we live in now,</a:t>
            </a:r>
            <a:r>
              <a:rPr lang="en-US" dirty="0">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 </a:t>
            </a:r>
          </a:p>
          <a:p>
            <a:pPr marL="171450" indent="-171450">
              <a:buFont typeface="Arial" panose="020B0604020202020204" pitchFamily="34" charset="0"/>
              <a:buChar char="•"/>
              <a:defRPr/>
            </a:pPr>
            <a:r>
              <a:rPr lang="en-US" dirty="0">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A 1.5-2ºC world which is the ambition of the Paris Agreement (Paris 2015) of the United Nations Framework Convention on Climate Change – UNFCCC</a:t>
            </a:r>
          </a:p>
          <a:p>
            <a:pPr marL="171450" indent="-171450">
              <a:buFont typeface="Arial" panose="020B0604020202020204" pitchFamily="34" charset="0"/>
              <a:buChar char="•"/>
              <a:defRPr/>
            </a:pPr>
            <a:r>
              <a:rPr lang="en-US" dirty="0">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a 3ºC world is what we </a:t>
            </a:r>
            <a:r>
              <a:rPr lang="en-US" b="1" dirty="0">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can expect based on the current commitments</a:t>
            </a:r>
            <a:r>
              <a:rPr lang="en-US" dirty="0">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 of world leaders (as expressed in 'Nationally Determined Commitments' to the United Nations Framework Convention on Climate Change – UNFCCC – in relation to the Paris Agreement and COP 21 in Paris 2015) </a:t>
            </a:r>
            <a:endParaRPr lang="en-GB" altLang="en-US" dirty="0"/>
          </a:p>
        </p:txBody>
      </p:sp>
      <p:sp>
        <p:nvSpPr>
          <p:cNvPr id="6147" name="Slide Number Placeholder 3">
            <a:extLst>
              <a:ext uri="{FF2B5EF4-FFF2-40B4-BE49-F238E27FC236}">
                <a16:creationId xmlns:a16="http://schemas.microsoft.com/office/drawing/2014/main" id="{FD179C1F-A1D2-4ABB-B8DA-B7A97734E051}"/>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E33956F4-AB03-4AB6-857B-FD1C99037C23}" type="slidenum">
              <a:rPr lang="da-DK" altLang="en-US" smtClean="0"/>
              <a:pPr>
                <a:spcBef>
                  <a:spcPct val="0"/>
                </a:spcBef>
              </a:pPr>
              <a:t>2</a:t>
            </a:fld>
            <a:endParaRPr lang="da-DK"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a:extLst>
              <a:ext uri="{FF2B5EF4-FFF2-40B4-BE49-F238E27FC236}">
                <a16:creationId xmlns:a16="http://schemas.microsoft.com/office/drawing/2014/main" id="{22441C5F-0FC9-462B-AB41-728754A66402}"/>
              </a:ext>
            </a:extLst>
          </p:cNvPr>
          <p:cNvSpPr>
            <a:spLocks noGrp="1" noRot="1" noChangeAspect="1" noChangeArrowheads="1" noTextEdit="1"/>
          </p:cNvSpPr>
          <p:nvPr>
            <p:ph type="sldImg"/>
          </p:nvPr>
        </p:nvSpPr>
        <p:spPr>
          <a:ln/>
        </p:spPr>
      </p:sp>
      <p:sp>
        <p:nvSpPr>
          <p:cNvPr id="43010" name="Notes Placeholder 2">
            <a:extLst>
              <a:ext uri="{FF2B5EF4-FFF2-40B4-BE49-F238E27FC236}">
                <a16:creationId xmlns:a16="http://schemas.microsoft.com/office/drawing/2014/main" id="{BBD231DA-1233-4509-8A26-4117A629D514}"/>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It is difficult to measure the frequency and intensity of floods, but generally there has been an increasing trend.</a:t>
            </a:r>
          </a:p>
          <a:p>
            <a:endParaRPr lang="en-US" altLang="en-US"/>
          </a:p>
          <a:p>
            <a:pPr>
              <a:buFont typeface="Wingdings" panose="05000000000000000000" pitchFamily="2" charset="2"/>
              <a:buChar char="à"/>
            </a:pPr>
            <a:r>
              <a:rPr lang="en-US" altLang="en-US">
                <a:sym typeface="Wingdings" panose="05000000000000000000" pitchFamily="2" charset="2"/>
              </a:rPr>
              <a:t>Floods depend on a number of different factors (land use, water management, flood policies, etc.) so measurement can be difficult.</a:t>
            </a:r>
            <a:endParaRPr lang="en-US" altLang="en-US">
              <a:solidFill>
                <a:srgbClr val="FF0000"/>
              </a:solidFill>
              <a:sym typeface="Wingdings" panose="05000000000000000000" pitchFamily="2" charset="2"/>
            </a:endParaRPr>
          </a:p>
          <a:p>
            <a:pPr>
              <a:buFont typeface="Wingdings" panose="05000000000000000000" pitchFamily="2" charset="2"/>
              <a:buChar char="à"/>
            </a:pPr>
            <a:r>
              <a:rPr lang="en-GB" altLang="en-US"/>
              <a:t>Climate is never the </a:t>
            </a:r>
            <a:r>
              <a:rPr lang="en-GB" altLang="en-US" i="1"/>
              <a:t>only</a:t>
            </a:r>
            <a:r>
              <a:rPr lang="en-GB" altLang="en-US"/>
              <a:t> factor that can increase risk of flooding. Floods can of course also be strongly affected by other factors, such as rapid and unplanned urbanization, population growth and poor natural resource management. </a:t>
            </a:r>
          </a:p>
          <a:p>
            <a:pPr>
              <a:buFont typeface="Wingdings" panose="05000000000000000000" pitchFamily="2" charset="2"/>
              <a:buChar char="à"/>
            </a:pPr>
            <a:r>
              <a:rPr lang="en-US" altLang="en-US">
                <a:sym typeface="Wingdings" panose="05000000000000000000" pitchFamily="2" charset="2"/>
              </a:rPr>
              <a:t>BUT, changes in rainfall patterns and precipitation intensity could put more people at risk from flooding.</a:t>
            </a:r>
          </a:p>
          <a:p>
            <a:pPr>
              <a:buFont typeface="Wingdings" panose="05000000000000000000" pitchFamily="2" charset="2"/>
              <a:buNone/>
            </a:pPr>
            <a:endParaRPr lang="en-US" altLang="en-US"/>
          </a:p>
          <a:p>
            <a:r>
              <a:rPr lang="en-US" altLang="en-US">
                <a:hlinkClick r:id="rId3"/>
              </a:rPr>
              <a:t>http://www.ipcc.ch/pdf/special-reports/srex/SREX_Full_Report.pdf</a:t>
            </a:r>
            <a:endParaRPr lang="en-US" altLang="en-US"/>
          </a:p>
          <a:p>
            <a:endParaRPr lang="en-US" altLang="en-US"/>
          </a:p>
          <a:p>
            <a:r>
              <a:rPr lang="en-US" altLang="en-US"/>
              <a:t>Photo: Alex Wynter/IFRC</a:t>
            </a:r>
          </a:p>
        </p:txBody>
      </p:sp>
      <p:sp>
        <p:nvSpPr>
          <p:cNvPr id="43011" name="Slide Number Placeholder 3">
            <a:extLst>
              <a:ext uri="{FF2B5EF4-FFF2-40B4-BE49-F238E27FC236}">
                <a16:creationId xmlns:a16="http://schemas.microsoft.com/office/drawing/2014/main" id="{28767C9A-44D7-40FB-A310-8680E7178DA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E3FC21C-0F34-4DD4-AC37-648580B067B1}" type="slidenum">
              <a:rPr lang="da-DK" altLang="en-US" smtClean="0"/>
              <a:pPr/>
              <a:t>22</a:t>
            </a:fld>
            <a:endParaRPr lang="da-DK"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Image Placeholder 1">
            <a:extLst>
              <a:ext uri="{FF2B5EF4-FFF2-40B4-BE49-F238E27FC236}">
                <a16:creationId xmlns:a16="http://schemas.microsoft.com/office/drawing/2014/main" id="{4B1B9A50-6169-4891-8732-2BDAA13DA0A8}"/>
              </a:ext>
            </a:extLst>
          </p:cNvPr>
          <p:cNvSpPr>
            <a:spLocks noGrp="1" noRot="1" noChangeAspect="1" noChangeArrowheads="1" noTextEdit="1"/>
          </p:cNvSpPr>
          <p:nvPr>
            <p:ph type="sldImg"/>
          </p:nvPr>
        </p:nvSpPr>
        <p:spPr>
          <a:ln/>
        </p:spPr>
      </p:sp>
      <p:sp>
        <p:nvSpPr>
          <p:cNvPr id="44035" name="Notes Placeholder 2">
            <a:extLst>
              <a:ext uri="{FF2B5EF4-FFF2-40B4-BE49-F238E27FC236}">
                <a16:creationId xmlns:a16="http://schemas.microsoft.com/office/drawing/2014/main" id="{91910C3E-E3FF-4D43-B5A6-20D0B9609CDB}"/>
              </a:ext>
            </a:extLst>
          </p:cNvPr>
          <p:cNvSpPr>
            <a:spLocks noGrp="1" noChangeArrowheads="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defRPr/>
            </a:pPr>
            <a:r>
              <a:rPr lang="nl-NL" altLang="en-US" dirty="0"/>
              <a:t>Drought frequency and duration has increased, this trend is generally expected to continue (with the exception of some of the far northern and far southern latitudes, where droughts may decrease).</a:t>
            </a:r>
          </a:p>
          <a:p>
            <a:pPr>
              <a:spcBef>
                <a:spcPct val="0"/>
              </a:spcBef>
              <a:defRPr/>
            </a:pPr>
            <a:endParaRPr lang="nl-NL" altLang="en-US" dirty="0"/>
          </a:p>
          <a:p>
            <a:pPr>
              <a:spcBef>
                <a:spcPct val="0"/>
              </a:spcBef>
              <a:defRPr/>
            </a:pPr>
            <a:r>
              <a:rPr lang="nl-NL" altLang="en-US" dirty="0"/>
              <a:t>Droughts have important implications for for global food production.</a:t>
            </a:r>
          </a:p>
          <a:p>
            <a:pPr>
              <a:spcBef>
                <a:spcPct val="0"/>
              </a:spcBef>
              <a:defRPr/>
            </a:pPr>
            <a:endParaRPr lang="nl-NL" altLang="en-US" dirty="0"/>
          </a:p>
          <a:p>
            <a:pPr>
              <a:defRPr/>
            </a:pPr>
            <a:r>
              <a:rPr lang="en-US" altLang="en-US" dirty="0"/>
              <a:t>Statements from IPCC SREX Report: </a:t>
            </a:r>
          </a:p>
          <a:p>
            <a:pPr marL="171450" indent="-171450">
              <a:buFont typeface="Arial" panose="020B0604020202020204" pitchFamily="34" charset="0"/>
              <a:buChar char="•"/>
              <a:defRPr/>
            </a:pPr>
            <a:r>
              <a:rPr lang="en-GB" dirty="0"/>
              <a:t>"There is </a:t>
            </a:r>
            <a:r>
              <a:rPr lang="en-GB" i="1" dirty="0"/>
              <a:t>medium confidence </a:t>
            </a:r>
            <a:r>
              <a:rPr lang="en-GB" dirty="0"/>
              <a:t>that some regions of the world </a:t>
            </a:r>
            <a:r>
              <a:rPr lang="en-GB" i="1" dirty="0"/>
              <a:t>have experienced more intense and longer droughts</a:t>
            </a:r>
            <a:r>
              <a:rPr lang="en-GB" dirty="0"/>
              <a:t>, in particular in southern Europe and West Africa, but in some regions droughts have become less frequent, less intense, or shorter, for example, in central North America and </a:t>
            </a:r>
            <a:r>
              <a:rPr lang="en-GB" dirty="0" err="1"/>
              <a:t>northwestern</a:t>
            </a:r>
            <a:r>
              <a:rPr lang="en-GB" dirty="0"/>
              <a:t> Australia. </a:t>
            </a:r>
          </a:p>
          <a:p>
            <a:pPr marL="171450" indent="-171450">
              <a:buFont typeface="Arial" panose="020B0604020202020204" pitchFamily="34" charset="0"/>
              <a:buChar char="•"/>
              <a:defRPr/>
            </a:pPr>
            <a:r>
              <a:rPr lang="en-US" altLang="en-US" dirty="0"/>
              <a:t>"</a:t>
            </a:r>
            <a:r>
              <a:rPr lang="en-GB" dirty="0"/>
              <a:t>There is </a:t>
            </a:r>
            <a:r>
              <a:rPr lang="en-GB" i="1" dirty="0"/>
              <a:t>medium confidence </a:t>
            </a:r>
            <a:r>
              <a:rPr lang="en-GB" dirty="0"/>
              <a:t>that </a:t>
            </a:r>
            <a:r>
              <a:rPr lang="en-GB" i="1" dirty="0"/>
              <a:t>droughts will intensify in the 21st century in some seasons and areas</a:t>
            </a:r>
            <a:r>
              <a:rPr lang="en-GB" dirty="0"/>
              <a:t>, due to reduced precipitation and/or increased evapotranspiration. This applies to regions including southern Europe and the Mediterranean region, central Europe, central North America, Central America and Mexico, northeast Brazil, and southern Africa"</a:t>
            </a:r>
          </a:p>
          <a:p>
            <a:pPr>
              <a:buFont typeface="Arial" panose="020B0604020202020204" pitchFamily="34" charset="0"/>
              <a:buNone/>
              <a:defRPr/>
            </a:pPr>
            <a:endParaRPr lang="da-DK" altLang="en-US" dirty="0"/>
          </a:p>
          <a:p>
            <a:pPr>
              <a:buFont typeface="Arial" panose="020B0604020202020204" pitchFamily="34" charset="0"/>
              <a:buNone/>
              <a:defRPr/>
            </a:pPr>
            <a:r>
              <a:rPr lang="nl-NL" altLang="en-US" b="1" dirty="0"/>
              <a:t>SREX Report (IPCC 2012): https://public.wmo.int/en/media/news/ipcc-launches-special-report-extreme-weather-events</a:t>
            </a:r>
          </a:p>
          <a:p>
            <a:pPr>
              <a:buFont typeface="Arial" panose="020B0604020202020204" pitchFamily="34" charset="0"/>
              <a:buNone/>
              <a:defRPr/>
            </a:pPr>
            <a:endParaRPr lang="en-US" altLang="en-US" dirty="0"/>
          </a:p>
        </p:txBody>
      </p:sp>
      <p:sp>
        <p:nvSpPr>
          <p:cNvPr id="45059" name="Slide Number Placeholder 3">
            <a:extLst>
              <a:ext uri="{FF2B5EF4-FFF2-40B4-BE49-F238E27FC236}">
                <a16:creationId xmlns:a16="http://schemas.microsoft.com/office/drawing/2014/main" id="{F7E89412-7C58-4375-A607-D0920132395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74F7A91-1770-40AA-AB6F-A1CA3BB2F7DF}" type="slidenum">
              <a:rPr lang="da-DK" altLang="en-US" smtClean="0"/>
              <a:pPr/>
              <a:t>23</a:t>
            </a:fld>
            <a:endParaRPr lang="da-DK"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a:extLst>
              <a:ext uri="{FF2B5EF4-FFF2-40B4-BE49-F238E27FC236}">
                <a16:creationId xmlns:a16="http://schemas.microsoft.com/office/drawing/2014/main" id="{759978F4-042A-426A-8871-D2F221E88032}"/>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B816E7F9-2C4D-484F-8FD4-44CC10E6A21A}"/>
              </a:ext>
            </a:extLst>
          </p:cNvPr>
          <p:cNvSpPr>
            <a:spLocks noGrp="1"/>
          </p:cNvSpPr>
          <p:nvPr>
            <p:ph type="body" idx="1"/>
          </p:nvPr>
        </p:nvSpPr>
        <p:spPr/>
        <p:txBody>
          <a:bodyPr/>
          <a:lstStyle/>
          <a:p>
            <a:pPr marL="228600" indent="-228600">
              <a:defRPr/>
            </a:pPr>
            <a:r>
              <a:rPr lang="en-US" altLang="en-US" dirty="0">
                <a:solidFill>
                  <a:schemeClr val="bg1"/>
                </a:solidFill>
              </a:rPr>
              <a:t>Sea levels are rising due to two factors: </a:t>
            </a:r>
          </a:p>
          <a:p>
            <a:pPr marL="228600" indent="-228600">
              <a:buFontTx/>
              <a:buAutoNum type="arabicPeriod"/>
              <a:defRPr/>
            </a:pPr>
            <a:r>
              <a:rPr lang="en-US" altLang="en-US" dirty="0">
                <a:solidFill>
                  <a:schemeClr val="bg1"/>
                </a:solidFill>
              </a:rPr>
              <a:t>as the ocean gets warmer, the water expands, and </a:t>
            </a:r>
          </a:p>
          <a:p>
            <a:pPr marL="228600" indent="-228600">
              <a:buFontTx/>
              <a:buAutoNum type="arabicPeriod"/>
              <a:defRPr/>
            </a:pPr>
            <a:r>
              <a:rPr lang="en-US" altLang="en-US" dirty="0">
                <a:solidFill>
                  <a:schemeClr val="bg1"/>
                </a:solidFill>
              </a:rPr>
              <a:t>ice on land melts (i.e. the glaciers, including the ice caps in Greenland and Antarctica, melts and water flows into the ocean)</a:t>
            </a:r>
            <a:endParaRPr lang="da-DK" altLang="en-US" i="1" dirty="0"/>
          </a:p>
          <a:p>
            <a:pPr marL="228600" indent="-228600">
              <a:defRPr/>
            </a:pPr>
            <a:endParaRPr lang="da-DK" altLang="en-US" i="1" dirty="0"/>
          </a:p>
          <a:p>
            <a:pPr marL="228600" indent="-228600">
              <a:defRPr/>
            </a:pPr>
            <a:r>
              <a:rPr lang="da-DK" altLang="en-US" dirty="0"/>
              <a:t>The </a:t>
            </a:r>
            <a:r>
              <a:rPr lang="da-DK" altLang="en-US" dirty="0" err="1"/>
              <a:t>graph</a:t>
            </a:r>
            <a:r>
              <a:rPr lang="da-DK" altLang="en-US" dirty="0"/>
              <a:t> is from IPCC 2013 – </a:t>
            </a:r>
            <a:r>
              <a:rPr lang="da-DK" altLang="en-US" dirty="0" err="1"/>
              <a:t>showing</a:t>
            </a:r>
            <a:r>
              <a:rPr lang="da-DK" altLang="en-US" dirty="0"/>
              <a:t> </a:t>
            </a:r>
            <a:r>
              <a:rPr lang="da-DK" altLang="en-US" dirty="0" err="1"/>
              <a:t>showing</a:t>
            </a:r>
            <a:r>
              <a:rPr lang="da-DK" altLang="en-US" dirty="0"/>
              <a:t> </a:t>
            </a:r>
            <a:r>
              <a:rPr lang="da-DK" altLang="en-US" dirty="0" err="1"/>
              <a:t>historical</a:t>
            </a:r>
            <a:r>
              <a:rPr lang="da-DK" altLang="en-US" dirty="0"/>
              <a:t> </a:t>
            </a:r>
            <a:r>
              <a:rPr lang="da-DK" altLang="en-US" dirty="0" err="1"/>
              <a:t>records</a:t>
            </a:r>
            <a:r>
              <a:rPr lang="da-DK" altLang="en-US" dirty="0"/>
              <a:t> of </a:t>
            </a:r>
            <a:r>
              <a:rPr lang="da-DK" altLang="en-US" dirty="0" err="1"/>
              <a:t>sea</a:t>
            </a:r>
            <a:r>
              <a:rPr lang="da-DK" altLang="en-US" dirty="0"/>
              <a:t> </a:t>
            </a:r>
            <a:r>
              <a:rPr lang="da-DK" altLang="en-US" dirty="0" err="1"/>
              <a:t>levels</a:t>
            </a:r>
            <a:r>
              <a:rPr lang="da-DK" altLang="en-US" dirty="0"/>
              <a:t>, and </a:t>
            </a:r>
            <a:r>
              <a:rPr lang="da-DK" altLang="en-US" dirty="0" err="1"/>
              <a:t>projected</a:t>
            </a:r>
            <a:r>
              <a:rPr lang="da-DK" altLang="en-US" dirty="0"/>
              <a:t> </a:t>
            </a:r>
            <a:r>
              <a:rPr lang="da-DK" altLang="en-US" dirty="0" err="1"/>
              <a:t>sea</a:t>
            </a:r>
            <a:r>
              <a:rPr lang="da-DK" altLang="en-US" dirty="0"/>
              <a:t> </a:t>
            </a:r>
            <a:r>
              <a:rPr lang="da-DK" altLang="en-US" dirty="0" err="1"/>
              <a:t>level</a:t>
            </a:r>
            <a:r>
              <a:rPr lang="da-DK" altLang="en-US" dirty="0"/>
              <a:t> rise for the future if </a:t>
            </a:r>
            <a:r>
              <a:rPr lang="da-DK" altLang="en-US" dirty="0" err="1"/>
              <a:t>we</a:t>
            </a:r>
            <a:r>
              <a:rPr lang="da-DK" altLang="en-US" dirty="0"/>
              <a:t> </a:t>
            </a:r>
          </a:p>
          <a:p>
            <a:pPr marL="228600" indent="-228600">
              <a:buFontTx/>
              <a:buChar char="-"/>
              <a:defRPr/>
            </a:pPr>
            <a:r>
              <a:rPr lang="da-DK" altLang="en-US" dirty="0"/>
              <a:t>stop GHG emissions </a:t>
            </a:r>
            <a:r>
              <a:rPr lang="da-DK" altLang="en-US" dirty="0" err="1"/>
              <a:t>now</a:t>
            </a:r>
            <a:r>
              <a:rPr lang="da-DK" altLang="en-US" dirty="0"/>
              <a:t> (dark </a:t>
            </a:r>
            <a:r>
              <a:rPr lang="da-DK" altLang="en-US" dirty="0" err="1"/>
              <a:t>blue</a:t>
            </a:r>
            <a:r>
              <a:rPr lang="da-DK" altLang="en-US" dirty="0"/>
              <a:t> line),</a:t>
            </a:r>
          </a:p>
          <a:p>
            <a:pPr marL="228600" indent="-228600">
              <a:buFontTx/>
              <a:buChar char="-"/>
              <a:defRPr/>
            </a:pPr>
            <a:r>
              <a:rPr lang="da-DK" altLang="en-US" dirty="0"/>
              <a:t>or </a:t>
            </a:r>
            <a:r>
              <a:rPr lang="da-DK" altLang="en-US" dirty="0" err="1"/>
              <a:t>continue</a:t>
            </a:r>
            <a:r>
              <a:rPr lang="da-DK" altLang="en-US" dirty="0"/>
              <a:t> </a:t>
            </a:r>
            <a:r>
              <a:rPr lang="da-DK" altLang="en-US" dirty="0" err="1"/>
              <a:t>emitting</a:t>
            </a:r>
            <a:r>
              <a:rPr lang="da-DK" altLang="en-US" dirty="0"/>
              <a:t> large </a:t>
            </a:r>
            <a:r>
              <a:rPr lang="da-DK" altLang="en-US" dirty="0" err="1"/>
              <a:t>amounts</a:t>
            </a:r>
            <a:r>
              <a:rPr lang="da-DK" altLang="en-US" dirty="0"/>
              <a:t> og GHG (red line)</a:t>
            </a:r>
          </a:p>
          <a:p>
            <a:pPr>
              <a:defRPr/>
            </a:pPr>
            <a:endParaRPr lang="da-DK" altLang="en-US" dirty="0"/>
          </a:p>
          <a:p>
            <a:pPr>
              <a:defRPr/>
            </a:pPr>
            <a:r>
              <a:rPr lang="da-DK" altLang="en-US" dirty="0"/>
              <a:t>Global average </a:t>
            </a:r>
            <a:r>
              <a:rPr lang="da-DK" altLang="en-US" dirty="0" err="1"/>
              <a:t>sea</a:t>
            </a:r>
            <a:r>
              <a:rPr lang="da-DK" altLang="en-US" dirty="0"/>
              <a:t> </a:t>
            </a:r>
            <a:r>
              <a:rPr lang="da-DK" altLang="en-US" dirty="0" err="1"/>
              <a:t>level</a:t>
            </a:r>
            <a:r>
              <a:rPr lang="da-DK" altLang="en-US" dirty="0"/>
              <a:t> rise is </a:t>
            </a:r>
            <a:r>
              <a:rPr lang="da-DK" altLang="en-US" dirty="0" err="1"/>
              <a:t>now</a:t>
            </a:r>
            <a:r>
              <a:rPr lang="da-DK" altLang="en-US" dirty="0"/>
              <a:t> 3.4 mm/</a:t>
            </a:r>
            <a:r>
              <a:rPr lang="da-DK" altLang="en-US" dirty="0" err="1"/>
              <a:t>year</a:t>
            </a:r>
            <a:r>
              <a:rPr lang="da-DK" altLang="en-US" dirty="0"/>
              <a:t>; in the 1990'ies it </a:t>
            </a:r>
            <a:r>
              <a:rPr lang="da-DK" altLang="en-US" dirty="0" err="1"/>
              <a:t>was</a:t>
            </a:r>
            <a:r>
              <a:rPr lang="da-DK" altLang="en-US" dirty="0"/>
              <a:t> 2.5 mm/</a:t>
            </a:r>
            <a:r>
              <a:rPr lang="da-DK" altLang="en-US" dirty="0" err="1"/>
              <a:t>year</a:t>
            </a:r>
            <a:r>
              <a:rPr lang="da-DK" altLang="en-US" dirty="0"/>
              <a:t> (Source: NASA: https://climate.nasa.gov/news/2680/new-study-finds-sea-level-rise-accelerating/)</a:t>
            </a:r>
          </a:p>
          <a:p>
            <a:pPr>
              <a:defRPr/>
            </a:pPr>
            <a:endParaRPr lang="da-DK" altLang="en-US" dirty="0"/>
          </a:p>
          <a:p>
            <a:pPr>
              <a:defRPr/>
            </a:pPr>
            <a:endParaRPr lang="en-US" dirty="0"/>
          </a:p>
        </p:txBody>
      </p:sp>
      <p:sp>
        <p:nvSpPr>
          <p:cNvPr id="47107" name="Slide Number Placeholder 3">
            <a:extLst>
              <a:ext uri="{FF2B5EF4-FFF2-40B4-BE49-F238E27FC236}">
                <a16:creationId xmlns:a16="http://schemas.microsoft.com/office/drawing/2014/main" id="{C5FDDC67-08DB-4102-A108-86BB0B3F280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9A16483-E249-4DA2-9936-D924D3FFF63E}" type="slidenum">
              <a:rPr lang="da-DK" altLang="en-US" smtClean="0"/>
              <a:pPr/>
              <a:t>24</a:t>
            </a:fld>
            <a:endParaRPr lang="da-DK"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Slide Image Placeholder 1">
            <a:extLst>
              <a:ext uri="{FF2B5EF4-FFF2-40B4-BE49-F238E27FC236}">
                <a16:creationId xmlns:a16="http://schemas.microsoft.com/office/drawing/2014/main" id="{7320A453-E7C4-490F-859D-4E53F9E451C6}"/>
              </a:ext>
            </a:extLst>
          </p:cNvPr>
          <p:cNvSpPr>
            <a:spLocks noGrp="1" noRot="1" noChangeAspect="1" noChangeArrowheads="1" noTextEdit="1"/>
          </p:cNvSpPr>
          <p:nvPr>
            <p:ph type="sldImg"/>
          </p:nvPr>
        </p:nvSpPr>
        <p:spPr>
          <a:ln/>
        </p:spPr>
      </p:sp>
      <p:sp>
        <p:nvSpPr>
          <p:cNvPr id="49154" name="Notes Placeholder 2">
            <a:extLst>
              <a:ext uri="{FF2B5EF4-FFF2-40B4-BE49-F238E27FC236}">
                <a16:creationId xmlns:a16="http://schemas.microsoft.com/office/drawing/2014/main" id="{355E63EB-4CBF-4B19-BA3C-06E61761405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GB" altLang="en-US" dirty="0"/>
              <a:t>The risk of coastal erosion (damaging coastal protection walls etc.) and storm surge/flooding is also increasing due to the rising average sea levels, and this can be exacerbated by changing patterns of storms or extreme rainfall events. (IPCC 2014 SPM p 17 https://www.ipcc.ch/site/assets/uploads/2018/02/WGIIAR5-PartA_FINAL.pdf)</a:t>
            </a:r>
            <a:endParaRPr lang="nl-NL" altLang="en-US" dirty="0"/>
          </a:p>
          <a:p>
            <a:pPr>
              <a:spcBef>
                <a:spcPct val="0"/>
              </a:spcBef>
            </a:pPr>
            <a:r>
              <a:rPr lang="en-GB" altLang="en-US" dirty="0"/>
              <a:t> </a:t>
            </a:r>
            <a:endParaRPr lang="nl-NL" altLang="en-US" dirty="0"/>
          </a:p>
          <a:p>
            <a:pPr>
              <a:spcBef>
                <a:spcPct val="0"/>
              </a:spcBef>
            </a:pPr>
            <a:r>
              <a:rPr lang="en-GB" altLang="en-US" dirty="0"/>
              <a:t>Climate is never the </a:t>
            </a:r>
            <a:r>
              <a:rPr lang="en-GB" altLang="en-US" i="1" dirty="0"/>
              <a:t>only</a:t>
            </a:r>
            <a:r>
              <a:rPr lang="en-GB" altLang="en-US" dirty="0"/>
              <a:t> factor that can increase risk of flooding. Floods can of course also be strongly affected by other factors, such as rapid and unplanned urbanization, population growth and poor natural resource management. </a:t>
            </a:r>
            <a:endParaRPr lang="nl-NL" altLang="en-US" dirty="0"/>
          </a:p>
          <a:p>
            <a:endParaRPr lang="en-US" altLang="en-US" dirty="0"/>
          </a:p>
          <a:p>
            <a:r>
              <a:rPr lang="en-US" altLang="en-US" dirty="0"/>
              <a:t>Salt water intrusion into rivers and ground water threatens drinking water quality and availability, jeopardizes irrigation/farming and soil fertility in coastal regions; Bangladesh is a particular case of high risk.</a:t>
            </a:r>
          </a:p>
          <a:p>
            <a:endParaRPr lang="en-US" altLang="en-US" dirty="0"/>
          </a:p>
          <a:p>
            <a:r>
              <a:rPr lang="en-US" altLang="en-US" dirty="0"/>
              <a:t>One World Bank study is available here: http://www.worldbank.org/en/news/feature/2015/02/17/salinity-intrusion-in-changing-climate-scenario-will-hit-coastal-bangladesh-hard</a:t>
            </a:r>
          </a:p>
          <a:p>
            <a:endParaRPr lang="en-US" altLang="en-US" dirty="0"/>
          </a:p>
        </p:txBody>
      </p:sp>
      <p:sp>
        <p:nvSpPr>
          <p:cNvPr id="49155" name="Slide Number Placeholder 3">
            <a:extLst>
              <a:ext uri="{FF2B5EF4-FFF2-40B4-BE49-F238E27FC236}">
                <a16:creationId xmlns:a16="http://schemas.microsoft.com/office/drawing/2014/main" id="{696A2C82-0F07-48E0-9E00-DD6196D2A06C}"/>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5234FEE-BBB7-4FDD-918B-AD418CA26C92}" type="slidenum">
              <a:rPr lang="da-DK" altLang="en-US" smtClean="0"/>
              <a:pPr/>
              <a:t>25</a:t>
            </a:fld>
            <a:endParaRPr lang="da-DK"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Slide Image Placeholder 1">
            <a:extLst>
              <a:ext uri="{FF2B5EF4-FFF2-40B4-BE49-F238E27FC236}">
                <a16:creationId xmlns:a16="http://schemas.microsoft.com/office/drawing/2014/main" id="{7EBF55FA-BDD8-45E2-AC48-B368B410092B}"/>
              </a:ext>
            </a:extLst>
          </p:cNvPr>
          <p:cNvSpPr>
            <a:spLocks noGrp="1" noRot="1" noChangeAspect="1" noChangeArrowheads="1" noTextEdit="1"/>
          </p:cNvSpPr>
          <p:nvPr>
            <p:ph type="sldImg"/>
          </p:nvPr>
        </p:nvSpPr>
        <p:spPr>
          <a:ln/>
        </p:spPr>
      </p:sp>
      <p:sp>
        <p:nvSpPr>
          <p:cNvPr id="51202" name="Notes Placeholder 2">
            <a:extLst>
              <a:ext uri="{FF2B5EF4-FFF2-40B4-BE49-F238E27FC236}">
                <a16:creationId xmlns:a16="http://schemas.microsoft.com/office/drawing/2014/main" id="{B1E48A22-AB13-4A28-BEFD-28AA11EC2A1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GB" altLang="en-US"/>
              <a:t>The acidity of the ocean is increasing as a direct result of the increasing concentration of the amount of greenhouse gases (especially CO2) in the atmosphere. </a:t>
            </a:r>
          </a:p>
          <a:p>
            <a:pPr>
              <a:spcBef>
                <a:spcPct val="0"/>
              </a:spcBef>
            </a:pPr>
            <a:r>
              <a:rPr lang="en-GB" altLang="en-US"/>
              <a:t>The oceans absorb the CO2, which makes them more acidic. More acid water harms many ocean ecosystems such as coral reefs.</a:t>
            </a:r>
            <a:endParaRPr lang="nl-NL" altLang="en-US"/>
          </a:p>
          <a:p>
            <a:pPr>
              <a:spcBef>
                <a:spcPct val="0"/>
              </a:spcBef>
            </a:pPr>
            <a:endParaRPr lang="nl-NL" altLang="en-US"/>
          </a:p>
          <a:p>
            <a:pPr>
              <a:spcBef>
                <a:spcPct val="0"/>
              </a:spcBef>
            </a:pPr>
            <a:r>
              <a:rPr lang="nl-NL" altLang="en-US"/>
              <a:t>The degradation to coral reefs can be harmful for human habitations nearby, which used to use the coral reefs as protection from storms. Also, many costal populations depend on animals and plants living in these reefs for their livelihoods (fishing), and their food security is at risk if the reefs are destroyed.</a:t>
            </a:r>
          </a:p>
          <a:p>
            <a:endParaRPr lang="en-US" altLang="en-US"/>
          </a:p>
        </p:txBody>
      </p:sp>
      <p:sp>
        <p:nvSpPr>
          <p:cNvPr id="51203" name="Slide Number Placeholder 3">
            <a:extLst>
              <a:ext uri="{FF2B5EF4-FFF2-40B4-BE49-F238E27FC236}">
                <a16:creationId xmlns:a16="http://schemas.microsoft.com/office/drawing/2014/main" id="{5804DE80-7227-4FA5-9EA2-471F0E43857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5E7C3E0E-12A6-4A3B-A082-A507FD07E072}" type="slidenum">
              <a:rPr lang="da-DK" altLang="en-US" smtClean="0"/>
              <a:pPr/>
              <a:t>26</a:t>
            </a:fld>
            <a:endParaRPr lang="da-DK"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Slide Image Placeholder 1">
            <a:extLst>
              <a:ext uri="{FF2B5EF4-FFF2-40B4-BE49-F238E27FC236}">
                <a16:creationId xmlns:a16="http://schemas.microsoft.com/office/drawing/2014/main" id="{21D7BC44-B845-4BFE-9F7D-0EC40DE29BA5}"/>
              </a:ext>
            </a:extLst>
          </p:cNvPr>
          <p:cNvSpPr>
            <a:spLocks noGrp="1" noRot="1" noChangeAspect="1" noChangeArrowheads="1" noTextEdit="1"/>
          </p:cNvSpPr>
          <p:nvPr>
            <p:ph type="sldImg"/>
          </p:nvPr>
        </p:nvSpPr>
        <p:spPr>
          <a:ln/>
        </p:spPr>
      </p:sp>
      <p:sp>
        <p:nvSpPr>
          <p:cNvPr id="53250" name="Notes Placeholder 2">
            <a:extLst>
              <a:ext uri="{FF2B5EF4-FFF2-40B4-BE49-F238E27FC236}">
                <a16:creationId xmlns:a16="http://schemas.microsoft.com/office/drawing/2014/main" id="{F2466EDB-D3FD-48DF-A97E-3879724192F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en-US"/>
          </a:p>
          <a:p>
            <a:endParaRPr lang="da-DK" altLang="en-US"/>
          </a:p>
          <a:p>
            <a:r>
              <a:rPr lang="da-DK" altLang="en-US"/>
              <a:t>Satellite image: 3 cyclones in the Pacific 2015 (source NASA/NOAA GOES Project)</a:t>
            </a:r>
            <a:endParaRPr lang="en-GB" altLang="en-US"/>
          </a:p>
        </p:txBody>
      </p:sp>
      <p:sp>
        <p:nvSpPr>
          <p:cNvPr id="53251" name="Slide Number Placeholder 3">
            <a:extLst>
              <a:ext uri="{FF2B5EF4-FFF2-40B4-BE49-F238E27FC236}">
                <a16:creationId xmlns:a16="http://schemas.microsoft.com/office/drawing/2014/main" id="{A2DCAE7E-B8E9-42D9-9265-CB9BBE22D7E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18D4D29-5A04-40BC-B90E-0B14ED1C765D}" type="slidenum">
              <a:rPr lang="da-DK" altLang="en-US" smtClean="0"/>
              <a:pPr/>
              <a:t>27</a:t>
            </a:fld>
            <a:endParaRPr lang="da-DK"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Image Placeholder 1">
            <a:extLst>
              <a:ext uri="{FF2B5EF4-FFF2-40B4-BE49-F238E27FC236}">
                <a16:creationId xmlns:a16="http://schemas.microsoft.com/office/drawing/2014/main" id="{BCD6E725-DCD9-4D6E-8CB5-A004A2FA0911}"/>
              </a:ext>
            </a:extLst>
          </p:cNvPr>
          <p:cNvSpPr>
            <a:spLocks noGrp="1" noRot="1" noChangeAspect="1" noChangeArrowheads="1" noTextEdit="1"/>
          </p:cNvSpPr>
          <p:nvPr>
            <p:ph type="sldImg"/>
          </p:nvPr>
        </p:nvSpPr>
        <p:spPr>
          <a:ln/>
        </p:spPr>
      </p:sp>
      <p:sp>
        <p:nvSpPr>
          <p:cNvPr id="61443" name="Notes Placeholder 2">
            <a:extLst>
              <a:ext uri="{FF2B5EF4-FFF2-40B4-BE49-F238E27FC236}">
                <a16:creationId xmlns:a16="http://schemas.microsoft.com/office/drawing/2014/main" id="{1E7196C7-B528-445B-86C7-D98DB011826A}"/>
              </a:ext>
            </a:extLst>
          </p:cNvPr>
          <p:cNvSpPr>
            <a:spLocks noGrp="1" noChangeArrowheads="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GB" altLang="en-US" dirty="0"/>
              <a:t>All aspects of food security are potentially affected by climate change, including food access, utilization, and price stability (IPCC, high confidence).</a:t>
            </a:r>
          </a:p>
          <a:p>
            <a:pPr>
              <a:defRPr/>
            </a:pPr>
            <a:endParaRPr lang="da-DK" altLang="en-US" dirty="0"/>
          </a:p>
          <a:p>
            <a:pPr>
              <a:defRPr/>
            </a:pPr>
            <a:r>
              <a:rPr lang="da-DK" dirty="0" err="1"/>
              <a:t>Quotes</a:t>
            </a:r>
            <a:r>
              <a:rPr lang="da-DK" dirty="0"/>
              <a:t> from IPCC (AR5, WG2):</a:t>
            </a:r>
          </a:p>
          <a:p>
            <a:pPr marL="171450" indent="-171450">
              <a:buFont typeface="Arial" panose="020B0604020202020204" pitchFamily="34" charset="0"/>
              <a:buChar char="•"/>
              <a:defRPr/>
            </a:pPr>
            <a:r>
              <a:rPr lang="en-GB" dirty="0"/>
              <a:t>Based on many studies covering a wide range of regions and crops, </a:t>
            </a:r>
            <a:r>
              <a:rPr lang="en-GB" b="1" dirty="0"/>
              <a:t>negative impacts </a:t>
            </a:r>
            <a:r>
              <a:rPr lang="en-GB" dirty="0"/>
              <a:t>of climate change on crop yields have been </a:t>
            </a:r>
            <a:r>
              <a:rPr lang="en-GB" b="1" dirty="0"/>
              <a:t>more common than positive </a:t>
            </a:r>
            <a:r>
              <a:rPr lang="en-GB" dirty="0"/>
              <a:t>impacts (high confidence). The smaller number of studies showing positive impacts relate mainly to high-latitude regions. </a:t>
            </a:r>
          </a:p>
          <a:p>
            <a:pPr marL="171450" indent="-171450">
              <a:buFont typeface="Arial" panose="020B0604020202020204" pitchFamily="34" charset="0"/>
              <a:buChar char="•"/>
              <a:defRPr/>
            </a:pPr>
            <a:r>
              <a:rPr lang="en-GB" dirty="0"/>
              <a:t>Climate change has negatively affected wheat and maize yields for many regions and globally (medium confidence). Observed impacts relate mainly to production aspects of food security rather than access or other components of food security</a:t>
            </a:r>
          </a:p>
          <a:p>
            <a:pPr marL="171450" indent="-171450">
              <a:buFont typeface="Arial" panose="020B0604020202020204" pitchFamily="34" charset="0"/>
              <a:buChar char="•"/>
              <a:defRPr/>
            </a:pPr>
            <a:endParaRPr lang="da-DK" dirty="0"/>
          </a:p>
          <a:p>
            <a:pPr marL="0" indent="0">
              <a:buFont typeface="Arial" panose="020B0604020202020204" pitchFamily="34" charset="0"/>
              <a:buNone/>
              <a:defRPr/>
            </a:pPr>
            <a:r>
              <a:rPr lang="da-DK" dirty="0"/>
              <a:t>WFP notes </a:t>
            </a:r>
            <a:r>
              <a:rPr lang="da-DK" dirty="0" err="1"/>
              <a:t>that</a:t>
            </a:r>
            <a:r>
              <a:rPr lang="da-DK" dirty="0"/>
              <a:t> "</a:t>
            </a:r>
            <a:r>
              <a:rPr lang="en-GB" sz="1200" b="0" i="0" kern="1200" dirty="0">
                <a:solidFill>
                  <a:schemeClr val="tx1"/>
                </a:solidFill>
                <a:effectLst/>
                <a:latin typeface="Arial" pitchFamily="34" charset="0"/>
                <a:ea typeface="MS PGothic" panose="020B0600070205080204" pitchFamily="34" charset="-128"/>
                <a:cs typeface="Arial" pitchFamily="34" charset="0"/>
              </a:rPr>
              <a:t>With the vast majority of the world’s hungry exposed to climate shocks, eradicating hunger requires bold efforts to improve people’s ability to prepare, respond and recover. Failing this, it has been estimated that </a:t>
            </a:r>
            <a:r>
              <a:rPr lang="en-GB" sz="1200" b="1" i="0" kern="1200" dirty="0">
                <a:solidFill>
                  <a:schemeClr val="tx1"/>
                </a:solidFill>
                <a:effectLst/>
                <a:latin typeface="Arial" pitchFamily="34" charset="0"/>
                <a:ea typeface="MS PGothic" panose="020B0600070205080204" pitchFamily="34" charset="-128"/>
                <a:cs typeface="Arial" pitchFamily="34" charset="0"/>
              </a:rPr>
              <a:t>the risk of hunger and malnutrition could increase by up to 20 percent by </a:t>
            </a:r>
            <a:r>
              <a:rPr lang="en-GB" sz="1200" b="1" i="0" kern="1200">
                <a:solidFill>
                  <a:schemeClr val="tx1"/>
                </a:solidFill>
                <a:effectLst/>
                <a:latin typeface="Arial" pitchFamily="34" charset="0"/>
                <a:ea typeface="MS PGothic" panose="020B0600070205080204" pitchFamily="34" charset="-128"/>
                <a:cs typeface="Arial" pitchFamily="34" charset="0"/>
              </a:rPr>
              <a:t>2050." (</a:t>
            </a:r>
            <a:r>
              <a:rPr lang="en-GB">
                <a:hlinkClick r:id="rId3"/>
              </a:rPr>
              <a:t>https://www1.wfp.org/climate-action</a:t>
            </a:r>
            <a:r>
              <a:rPr lang="en-GB"/>
              <a:t>).</a:t>
            </a:r>
            <a:endParaRPr lang="da-DK" dirty="0"/>
          </a:p>
          <a:p>
            <a:pPr marL="171450" indent="-171450">
              <a:buFont typeface="Arial" panose="020B0604020202020204" pitchFamily="34" charset="0"/>
              <a:buChar char="•"/>
              <a:defRPr/>
            </a:pPr>
            <a:endParaRPr lang="da-DK" dirty="0"/>
          </a:p>
          <a:p>
            <a:pPr>
              <a:buFont typeface="Arial" panose="020B0604020202020204" pitchFamily="34" charset="0"/>
              <a:buNone/>
              <a:defRPr/>
            </a:pPr>
            <a:r>
              <a:rPr lang="da-DK" dirty="0" err="1"/>
              <a:t>According</a:t>
            </a:r>
            <a:r>
              <a:rPr lang="da-DK" dirty="0"/>
              <a:t> to the UN Food and </a:t>
            </a:r>
            <a:r>
              <a:rPr lang="da-DK" dirty="0" err="1"/>
              <a:t>Agriculture</a:t>
            </a:r>
            <a:r>
              <a:rPr lang="da-DK" dirty="0"/>
              <a:t> Organisation </a:t>
            </a:r>
            <a:r>
              <a:rPr lang="da-DK" dirty="0" err="1"/>
              <a:t>report</a:t>
            </a:r>
            <a:r>
              <a:rPr lang="da-DK" dirty="0"/>
              <a:t> "</a:t>
            </a:r>
            <a:r>
              <a:rPr lang="en-GB" i="1" dirty="0"/>
              <a:t>Impact of Climate on Food Security &amp; Nutrition 2018"</a:t>
            </a:r>
            <a:r>
              <a:rPr lang="en-GB" dirty="0"/>
              <a:t>:</a:t>
            </a:r>
            <a:endParaRPr lang="en-GB" i="1" dirty="0"/>
          </a:p>
          <a:p>
            <a:pPr>
              <a:defRPr/>
            </a:pPr>
            <a:r>
              <a:rPr lang="en-GB" dirty="0"/>
              <a:t>Conflict and violence in several parts of the world as one of the main drivers of hunger and food insecurity, suggesting that efforts to fight hunger must go hand-in-hand with those to sustain peace. New evidence highlights that </a:t>
            </a:r>
            <a:r>
              <a:rPr lang="en-GB" b="1" i="1" dirty="0"/>
              <a:t>beside conflicts, climate variability and extremes are also a key force behind the recent rise in global hunger</a:t>
            </a:r>
            <a:r>
              <a:rPr lang="en-GB" dirty="0"/>
              <a:t>. They are also one of the leading causes of severe food crises.</a:t>
            </a:r>
          </a:p>
          <a:p>
            <a:pPr>
              <a:buFont typeface="Arial" panose="020B0604020202020204" pitchFamily="34" charset="0"/>
              <a:buNone/>
              <a:defRPr/>
            </a:pPr>
            <a:endParaRPr lang="da-DK" dirty="0"/>
          </a:p>
          <a:p>
            <a:pPr>
              <a:buFont typeface="Arial" panose="020B0604020202020204" pitchFamily="34" charset="0"/>
              <a:buNone/>
              <a:defRPr/>
            </a:pPr>
            <a:r>
              <a:rPr lang="da-DK" dirty="0"/>
              <a:t>See FAO </a:t>
            </a:r>
            <a:r>
              <a:rPr lang="da-DK" dirty="0" err="1"/>
              <a:t>report</a:t>
            </a:r>
            <a:r>
              <a:rPr lang="da-DK" dirty="0"/>
              <a:t> </a:t>
            </a:r>
            <a:r>
              <a:rPr lang="da-DK" dirty="0" err="1"/>
              <a:t>here</a:t>
            </a:r>
            <a:r>
              <a:rPr lang="da-DK" dirty="0"/>
              <a:t>: http://www.fao.org/state-of-food-security-nutrition/en/</a:t>
            </a:r>
          </a:p>
          <a:p>
            <a:pPr>
              <a:buFont typeface="Arial" panose="020B0604020202020204" pitchFamily="34" charset="0"/>
              <a:buNone/>
              <a:defRPr/>
            </a:pPr>
            <a:endParaRPr lang="da-DK" dirty="0"/>
          </a:p>
          <a:p>
            <a:pPr>
              <a:buFont typeface="Arial" panose="020B0604020202020204" pitchFamily="34" charset="0"/>
              <a:buNone/>
              <a:defRPr/>
            </a:pPr>
            <a:r>
              <a:rPr lang="da-DK" dirty="0"/>
              <a:t> W</a:t>
            </a:r>
            <a:r>
              <a:rPr lang="en-GB" dirty="0" err="1"/>
              <a:t>orld</a:t>
            </a:r>
            <a:r>
              <a:rPr lang="en-GB" dirty="0"/>
              <a:t> Food Programme </a:t>
            </a:r>
          </a:p>
          <a:p>
            <a:pPr>
              <a:defRPr/>
            </a:pPr>
            <a:endParaRPr lang="en-US" altLang="en-US" kern="0" dirty="0"/>
          </a:p>
          <a:p>
            <a:pPr>
              <a:defRPr/>
            </a:pPr>
            <a:endParaRPr lang="en-GB" altLang="en-US" dirty="0"/>
          </a:p>
        </p:txBody>
      </p:sp>
      <p:sp>
        <p:nvSpPr>
          <p:cNvPr id="55299" name="Slide Number Placeholder 3">
            <a:extLst>
              <a:ext uri="{FF2B5EF4-FFF2-40B4-BE49-F238E27FC236}">
                <a16:creationId xmlns:a16="http://schemas.microsoft.com/office/drawing/2014/main" id="{BEB3A543-B94A-49FF-AA63-7875600904A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FA815D2-804F-4B5A-A9C2-F6D97C866717}" type="slidenum">
              <a:rPr lang="da-DK" altLang="en-US" smtClean="0"/>
              <a:pPr/>
              <a:t>28</a:t>
            </a:fld>
            <a:endParaRPr lang="da-DK"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a:extLst>
              <a:ext uri="{FF2B5EF4-FFF2-40B4-BE49-F238E27FC236}">
                <a16:creationId xmlns:a16="http://schemas.microsoft.com/office/drawing/2014/main" id="{F3CBF393-27FB-4D7F-820F-8A289B8A3A20}"/>
              </a:ext>
            </a:extLst>
          </p:cNvPr>
          <p:cNvSpPr>
            <a:spLocks noGrp="1" noRot="1" noChangeAspect="1" noChangeArrowheads="1" noTextEdit="1"/>
          </p:cNvSpPr>
          <p:nvPr>
            <p:ph type="sldImg"/>
          </p:nvPr>
        </p:nvSpPr>
        <p:spPr>
          <a:ln/>
        </p:spPr>
      </p:sp>
      <p:sp>
        <p:nvSpPr>
          <p:cNvPr id="57346" name="Notes Placeholder 2">
            <a:extLst>
              <a:ext uri="{FF2B5EF4-FFF2-40B4-BE49-F238E27FC236}">
                <a16:creationId xmlns:a16="http://schemas.microsoft.com/office/drawing/2014/main" id="{46AFE856-8DA3-4EC3-B532-A1A334A953F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GB" altLang="en-US" dirty="0"/>
              <a:t>Shifting weather patterns are changing the geographical range, seasonality and intensity of transmission of climate-sensitive diseases as greater warming will increase the range of  certain vectors and diseases (including </a:t>
            </a:r>
            <a:r>
              <a:rPr lang="en-GB" altLang="en-US" i="1" dirty="0"/>
              <a:t>malaria, dengue, West Nile and Lyme disease</a:t>
            </a:r>
            <a:r>
              <a:rPr lang="en-GB" altLang="en-US" dirty="0"/>
              <a:t>) to previously unexposed areas with Europe and North America."</a:t>
            </a:r>
          </a:p>
          <a:p>
            <a:endParaRPr lang="en-GB" altLang="en-US" dirty="0"/>
          </a:p>
          <a:p>
            <a:r>
              <a:rPr lang="en-GB" altLang="en-US" dirty="0"/>
              <a:t>The WHO report (2018) states:</a:t>
            </a:r>
          </a:p>
          <a:p>
            <a:r>
              <a:rPr lang="en-GB" altLang="en-US" dirty="0"/>
              <a:t>"</a:t>
            </a:r>
            <a:r>
              <a:rPr lang="en-GB" dirty="0"/>
              <a:t>A highly conservative estimate of 250 000 additional deaths each year due to climate change has been projected between 2030 and 2050; of these, 38 000 will result from exposure of the elderly to heat, 48 000 from diarrhoea, 60 000 from malaria and 95 000 from childhood undernutrition. These estimates were calculated within an optimistic scenario in terms of future socioeconomic development and adaptation; furthermore, they cover only four direct effects of climate change on health, while there are many more direct and indirect effects and more complex causal pathways that have not been quantified. Thus, the health of hundreds of millions more people could be affected by climate change"</a:t>
            </a:r>
            <a:endParaRPr lang="en-GB" altLang="en-US" dirty="0"/>
          </a:p>
          <a:p>
            <a:endParaRPr lang="en-GB" altLang="en-US" dirty="0"/>
          </a:p>
          <a:p>
            <a:r>
              <a:rPr lang="en-GB" altLang="en-US" dirty="0"/>
              <a:t>https://apps.who.int/iris/bitstream/handle/10665/276405/9789241514972-eng.pdf?ua=1</a:t>
            </a:r>
          </a:p>
        </p:txBody>
      </p:sp>
      <p:sp>
        <p:nvSpPr>
          <p:cNvPr id="57347" name="Slide Number Placeholder 3">
            <a:extLst>
              <a:ext uri="{FF2B5EF4-FFF2-40B4-BE49-F238E27FC236}">
                <a16:creationId xmlns:a16="http://schemas.microsoft.com/office/drawing/2014/main" id="{5375BF79-1C51-48CE-BB70-E4723671B87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1905574-C3D5-40C0-91C0-52C6FEB17F9A}" type="slidenum">
              <a:rPr lang="en-GB" altLang="en-US" smtClean="0"/>
              <a:pPr/>
              <a:t>29</a:t>
            </a:fld>
            <a:endParaRPr lang="en-GB"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lide Image Placeholder 1">
            <a:extLst>
              <a:ext uri="{FF2B5EF4-FFF2-40B4-BE49-F238E27FC236}">
                <a16:creationId xmlns:a16="http://schemas.microsoft.com/office/drawing/2014/main" id="{0D864721-C602-4BE0-AC99-E83F378FD763}"/>
              </a:ext>
            </a:extLst>
          </p:cNvPr>
          <p:cNvSpPr>
            <a:spLocks noGrp="1" noRot="1" noChangeAspect="1" noChangeArrowheads="1" noTextEdit="1"/>
          </p:cNvSpPr>
          <p:nvPr>
            <p:ph type="sldImg"/>
          </p:nvPr>
        </p:nvSpPr>
        <p:spPr>
          <a:ln/>
        </p:spPr>
      </p:sp>
      <p:sp>
        <p:nvSpPr>
          <p:cNvPr id="59394" name="Notes Placeholder 2">
            <a:extLst>
              <a:ext uri="{FF2B5EF4-FFF2-40B4-BE49-F238E27FC236}">
                <a16:creationId xmlns:a16="http://schemas.microsoft.com/office/drawing/2014/main" id="{A9A6D313-A40E-443A-9ADE-889946C5A079}"/>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a:p>
        </p:txBody>
      </p:sp>
      <p:sp>
        <p:nvSpPr>
          <p:cNvPr id="59395" name="Slide Number Placeholder 3">
            <a:extLst>
              <a:ext uri="{FF2B5EF4-FFF2-40B4-BE49-F238E27FC236}">
                <a16:creationId xmlns:a16="http://schemas.microsoft.com/office/drawing/2014/main" id="{FC374018-4CA8-468B-AD99-5E5490B3DE49}"/>
              </a:ext>
            </a:extLst>
          </p:cNvPr>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pPr>
            <a:fld id="{734401DB-14A9-48F7-A4ED-4B0369D2A3C6}" type="slidenum">
              <a:rPr lang="da-DK" altLang="en-US" smtClean="0"/>
              <a:pPr>
                <a:spcBef>
                  <a:spcPct val="0"/>
                </a:spcBef>
              </a:pPr>
              <a:t>30</a:t>
            </a:fld>
            <a:endParaRPr lang="da-DK"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Slide Image Placeholder 1">
            <a:extLst>
              <a:ext uri="{FF2B5EF4-FFF2-40B4-BE49-F238E27FC236}">
                <a16:creationId xmlns:a16="http://schemas.microsoft.com/office/drawing/2014/main" id="{015CE10E-2593-43B6-A375-E644C39DB5E3}"/>
              </a:ext>
            </a:extLst>
          </p:cNvPr>
          <p:cNvSpPr>
            <a:spLocks noGrp="1" noRot="1" noChangeAspect="1" noChangeArrowheads="1" noTextEdit="1"/>
          </p:cNvSpPr>
          <p:nvPr>
            <p:ph type="sldImg"/>
          </p:nvPr>
        </p:nvSpPr>
        <p:spPr>
          <a:ln/>
        </p:spPr>
      </p:sp>
      <p:sp>
        <p:nvSpPr>
          <p:cNvPr id="13314" name="Notes Placeholder 2">
            <a:extLst>
              <a:ext uri="{FF2B5EF4-FFF2-40B4-BE49-F238E27FC236}">
                <a16:creationId xmlns:a16="http://schemas.microsoft.com/office/drawing/2014/main" id="{2A16CCA9-6CBF-4C89-8F51-A95FC1152F3D}"/>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57200"/>
            <a:r>
              <a:rPr lang="en-US" altLang="en-US" dirty="0"/>
              <a:t>Before we go on let us clarify the difference between weather and climate:</a:t>
            </a:r>
          </a:p>
          <a:p>
            <a:pPr defTabSz="457200"/>
            <a:r>
              <a:rPr lang="en-US" altLang="en-US" dirty="0"/>
              <a:t>(ASK the participants to describe how they perceive the difference before you reveal the answers on the slide)</a:t>
            </a:r>
          </a:p>
          <a:p>
            <a:pPr defTabSz="457200"/>
            <a:endParaRPr lang="en-US" altLang="en-US" dirty="0"/>
          </a:p>
          <a:p>
            <a:pPr defTabSz="457200"/>
            <a:r>
              <a:rPr lang="en-US" altLang="en-US" dirty="0"/>
              <a:t>Then wrap up:</a:t>
            </a:r>
          </a:p>
          <a:p>
            <a:pPr defTabSz="457200"/>
            <a:r>
              <a:rPr lang="en-US" altLang="en-US" dirty="0"/>
              <a:t>“Climate is what you expect, weather is what you get’</a:t>
            </a:r>
          </a:p>
          <a:p>
            <a:pPr defTabSz="457200">
              <a:buFontTx/>
              <a:buChar char="-"/>
            </a:pPr>
            <a:r>
              <a:rPr lang="en-US" altLang="en-US" b="1" dirty="0"/>
              <a:t>climate is what </a:t>
            </a:r>
            <a:r>
              <a:rPr lang="en-US" altLang="en-US" b="1" i="1" dirty="0"/>
              <a:t>usually </a:t>
            </a:r>
            <a:r>
              <a:rPr lang="en-US" altLang="en-US" b="1" dirty="0"/>
              <a:t>happens </a:t>
            </a:r>
            <a:r>
              <a:rPr lang="en-US" altLang="en-US" dirty="0"/>
              <a:t>in a location (i.e.: it usually rains in May), </a:t>
            </a:r>
          </a:p>
          <a:p>
            <a:pPr defTabSz="457200">
              <a:buFontTx/>
              <a:buChar char="-"/>
            </a:pPr>
            <a:r>
              <a:rPr lang="en-US" altLang="en-US" b="1" dirty="0"/>
              <a:t>weather is what happens on any given day </a:t>
            </a:r>
            <a:r>
              <a:rPr lang="en-US" altLang="en-US" dirty="0"/>
              <a:t>(i.e.: it is not raining on May 10). </a:t>
            </a:r>
          </a:p>
          <a:p>
            <a:pPr defTabSz="457200">
              <a:buFontTx/>
              <a:buChar char="-"/>
            </a:pPr>
            <a:endParaRPr lang="en-US" altLang="en-US" dirty="0"/>
          </a:p>
          <a:p>
            <a:pPr defTabSz="457200"/>
            <a:r>
              <a:rPr lang="en-US" altLang="en-US" dirty="0"/>
              <a:t>Here, we are talking about changes to the climate system, which means changes to what is </a:t>
            </a:r>
            <a:r>
              <a:rPr lang="en-US" altLang="en-US" i="1" dirty="0"/>
              <a:t>usual</a:t>
            </a:r>
            <a:r>
              <a:rPr lang="en-US" altLang="en-US" dirty="0"/>
              <a:t> for a location. </a:t>
            </a:r>
          </a:p>
          <a:p>
            <a:pPr defTabSz="457200"/>
            <a:r>
              <a:rPr lang="en-US" altLang="en-US" dirty="0"/>
              <a:t>Therefore, if the climate of a location is expected to get warmer, it means that location will be warmer </a:t>
            </a:r>
            <a:r>
              <a:rPr lang="en-US" altLang="en-US" i="1" dirty="0"/>
              <a:t>on average</a:t>
            </a:r>
            <a:r>
              <a:rPr lang="en-US" altLang="en-US" dirty="0"/>
              <a:t>, but we can</a:t>
            </a:r>
            <a:r>
              <a:rPr lang="ja-JP" altLang="en-US"/>
              <a:t>’</a:t>
            </a:r>
            <a:r>
              <a:rPr lang="en-US" altLang="ja-JP" dirty="0"/>
              <a:t>t predict how the weather will turn out on any given day.</a:t>
            </a:r>
          </a:p>
          <a:p>
            <a:pPr defTabSz="457200"/>
            <a:endParaRPr lang="en-US" altLang="en-US" dirty="0"/>
          </a:p>
          <a:p>
            <a:pPr defTabSz="457200">
              <a:spcBef>
                <a:spcPct val="0"/>
              </a:spcBef>
            </a:pPr>
            <a:r>
              <a:rPr lang="en-US" altLang="en-US" b="1" i="1" dirty="0"/>
              <a:t>An easy way to remember the difference: </a:t>
            </a:r>
            <a:r>
              <a:rPr lang="ja-JP" altLang="en-US" b="1" i="1"/>
              <a:t>“</a:t>
            </a:r>
            <a:r>
              <a:rPr lang="en-US" altLang="ja-JP" b="1" i="1" dirty="0"/>
              <a:t>Climate is what you expect, weather is what you get.</a:t>
            </a:r>
            <a:r>
              <a:rPr lang="ja-JP" altLang="en-US" b="1" i="1"/>
              <a:t>”</a:t>
            </a:r>
            <a:endParaRPr lang="en-US" altLang="ja-JP" b="1" i="1" dirty="0"/>
          </a:p>
          <a:p>
            <a:pPr defTabSz="457200"/>
            <a:endParaRPr lang="en-US" altLang="en-US" dirty="0"/>
          </a:p>
        </p:txBody>
      </p:sp>
      <p:sp>
        <p:nvSpPr>
          <p:cNvPr id="13315" name="Slide Number Placeholder 3">
            <a:extLst>
              <a:ext uri="{FF2B5EF4-FFF2-40B4-BE49-F238E27FC236}">
                <a16:creationId xmlns:a16="http://schemas.microsoft.com/office/drawing/2014/main" id="{279A28F2-0075-4A71-973D-72E88E05792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F163FF2-AB34-499D-92F1-48EB27F54826}" type="slidenum">
              <a:rPr lang="da-DK" altLang="en-US" smtClean="0"/>
              <a:pPr/>
              <a:t>31</a:t>
            </a:fld>
            <a:endParaRPr lang="da-DK" altLang="en-US"/>
          </a:p>
        </p:txBody>
      </p:sp>
    </p:spTree>
    <p:extLst>
      <p:ext uri="{BB962C8B-B14F-4D97-AF65-F5344CB8AC3E}">
        <p14:creationId xmlns:p14="http://schemas.microsoft.com/office/powerpoint/2010/main" val="29635908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a:extLst>
              <a:ext uri="{FF2B5EF4-FFF2-40B4-BE49-F238E27FC236}">
                <a16:creationId xmlns:a16="http://schemas.microsoft.com/office/drawing/2014/main" id="{AF246017-D26E-40E9-838B-EBD007642BB4}"/>
              </a:ext>
            </a:extLst>
          </p:cNvPr>
          <p:cNvSpPr>
            <a:spLocks noGrp="1" noRot="1" noChangeAspect="1" noChangeArrowheads="1" noTextEdit="1"/>
          </p:cNvSpPr>
          <p:nvPr>
            <p:ph type="sldImg"/>
          </p:nvPr>
        </p:nvSpPr>
        <p:spPr>
          <a:ln/>
        </p:spPr>
      </p:sp>
      <p:sp>
        <p:nvSpPr>
          <p:cNvPr id="8194" name="Rectangle 3">
            <a:extLst>
              <a:ext uri="{FF2B5EF4-FFF2-40B4-BE49-F238E27FC236}">
                <a16:creationId xmlns:a16="http://schemas.microsoft.com/office/drawing/2014/main" id="{CB0062F9-2B39-4E3C-857F-E1B346A566E0}"/>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da-DK" altLang="en-US" dirty="0"/>
          </a:p>
          <a:p>
            <a:r>
              <a:rPr lang="da-DK" altLang="en-US" dirty="0"/>
              <a:t>People </a:t>
            </a:r>
            <a:r>
              <a:rPr lang="da-DK" altLang="en-US" dirty="0" err="1"/>
              <a:t>around</a:t>
            </a:r>
            <a:r>
              <a:rPr lang="da-DK" altLang="en-US" dirty="0"/>
              <a:t> the </a:t>
            </a:r>
            <a:r>
              <a:rPr lang="da-DK" altLang="en-US" dirty="0" err="1"/>
              <a:t>world</a:t>
            </a:r>
            <a:r>
              <a:rPr lang="da-DK" altLang="en-US" dirty="0"/>
              <a:t> </a:t>
            </a:r>
            <a:r>
              <a:rPr lang="da-DK" altLang="en-US" dirty="0" err="1"/>
              <a:t>already</a:t>
            </a:r>
            <a:r>
              <a:rPr lang="da-DK" altLang="en-US" dirty="0"/>
              <a:t> </a:t>
            </a:r>
            <a:r>
              <a:rPr lang="da-DK" altLang="en-US" dirty="0" err="1"/>
              <a:t>experience</a:t>
            </a:r>
            <a:r>
              <a:rPr lang="da-DK" altLang="en-US" dirty="0"/>
              <a:t> </a:t>
            </a:r>
            <a:r>
              <a:rPr lang="da-DK" altLang="en-US" dirty="0" err="1"/>
              <a:t>changing</a:t>
            </a:r>
            <a:r>
              <a:rPr lang="da-DK" altLang="en-US" dirty="0"/>
              <a:t> and </a:t>
            </a:r>
            <a:r>
              <a:rPr lang="da-DK" altLang="en-US" dirty="0" err="1"/>
              <a:t>unpredictable</a:t>
            </a:r>
            <a:r>
              <a:rPr lang="da-DK" altLang="en-US" dirty="0"/>
              <a:t> </a:t>
            </a:r>
            <a:r>
              <a:rPr lang="da-DK" altLang="en-US" dirty="0" err="1"/>
              <a:t>weather</a:t>
            </a:r>
            <a:r>
              <a:rPr lang="da-DK" altLang="en-US" dirty="0"/>
              <a:t> patterns </a:t>
            </a:r>
            <a:r>
              <a:rPr lang="da-DK" altLang="en-US" dirty="0" err="1"/>
              <a:t>affecting</a:t>
            </a:r>
            <a:r>
              <a:rPr lang="da-DK" altLang="en-US" dirty="0"/>
              <a:t> </a:t>
            </a:r>
            <a:r>
              <a:rPr lang="da-DK" altLang="en-US" dirty="0" err="1"/>
              <a:t>their</a:t>
            </a:r>
            <a:r>
              <a:rPr lang="da-DK" altLang="en-US" dirty="0"/>
              <a:t> </a:t>
            </a:r>
            <a:r>
              <a:rPr lang="da-DK" altLang="en-US" dirty="0" err="1"/>
              <a:t>living</a:t>
            </a:r>
            <a:r>
              <a:rPr lang="da-DK" altLang="en-US" dirty="0"/>
              <a:t> </a:t>
            </a:r>
            <a:r>
              <a:rPr lang="da-DK" altLang="en-US" dirty="0" err="1"/>
              <a:t>conditions</a:t>
            </a:r>
            <a:r>
              <a:rPr lang="da-DK" altLang="en-US" dirty="0"/>
              <a:t>. From Red Cross Red </a:t>
            </a:r>
            <a:r>
              <a:rPr lang="da-DK" altLang="en-US" dirty="0" err="1"/>
              <a:t>Crescent</a:t>
            </a:r>
            <a:r>
              <a:rPr lang="da-DK" altLang="en-US" dirty="0"/>
              <a:t> community </a:t>
            </a:r>
            <a:r>
              <a:rPr lang="da-DK" altLang="en-US" dirty="0" err="1"/>
              <a:t>programmes</a:t>
            </a:r>
            <a:r>
              <a:rPr lang="da-DK" altLang="en-US" dirty="0"/>
              <a:t> </a:t>
            </a:r>
            <a:r>
              <a:rPr lang="da-DK" altLang="en-US" dirty="0" err="1"/>
              <a:t>around</a:t>
            </a:r>
            <a:r>
              <a:rPr lang="da-DK" altLang="en-US" dirty="0"/>
              <a:t> the </a:t>
            </a:r>
            <a:r>
              <a:rPr lang="da-DK" altLang="en-US" dirty="0" err="1"/>
              <a:t>world</a:t>
            </a:r>
            <a:r>
              <a:rPr lang="da-DK" altLang="en-US" dirty="0"/>
              <a:t> </a:t>
            </a:r>
            <a:r>
              <a:rPr lang="da-DK" altLang="en-US" dirty="0" err="1"/>
              <a:t>testimonies</a:t>
            </a:r>
            <a:r>
              <a:rPr lang="da-DK" altLang="en-US" dirty="0"/>
              <a:t> of </a:t>
            </a:r>
            <a:r>
              <a:rPr lang="da-DK" altLang="en-US" dirty="0" err="1"/>
              <a:t>local</a:t>
            </a:r>
            <a:r>
              <a:rPr lang="da-DK" altLang="en-US" dirty="0"/>
              <a:t> </a:t>
            </a:r>
            <a:r>
              <a:rPr lang="da-DK" altLang="en-US" dirty="0" err="1"/>
              <a:t>impacts</a:t>
            </a:r>
            <a:r>
              <a:rPr lang="da-DK" altLang="en-US" dirty="0"/>
              <a:t> </a:t>
            </a:r>
            <a:r>
              <a:rPr lang="da-DK" altLang="en-US" dirty="0" err="1"/>
              <a:t>are</a:t>
            </a:r>
            <a:r>
              <a:rPr lang="da-DK" altLang="en-US" dirty="0"/>
              <a:t> </a:t>
            </a:r>
            <a:r>
              <a:rPr lang="da-DK" altLang="en-US" dirty="0" err="1"/>
              <a:t>indicating</a:t>
            </a:r>
            <a:r>
              <a:rPr lang="da-DK" altLang="en-US" dirty="0"/>
              <a:t> </a:t>
            </a:r>
            <a:r>
              <a:rPr lang="da-DK" altLang="en-US" dirty="0" err="1"/>
              <a:t>that</a:t>
            </a:r>
            <a:r>
              <a:rPr lang="da-DK" altLang="en-US" dirty="0"/>
              <a:t> </a:t>
            </a:r>
            <a:r>
              <a:rPr lang="da-DK" altLang="en-US" dirty="0" err="1"/>
              <a:t>changes</a:t>
            </a:r>
            <a:r>
              <a:rPr lang="da-DK" altLang="en-US" dirty="0"/>
              <a:t> </a:t>
            </a:r>
            <a:r>
              <a:rPr lang="da-DK" altLang="en-US" dirty="0" err="1"/>
              <a:t>are</a:t>
            </a:r>
            <a:r>
              <a:rPr lang="da-DK" altLang="en-US" dirty="0"/>
              <a:t> </a:t>
            </a:r>
            <a:r>
              <a:rPr lang="da-DK" altLang="en-US" dirty="0" err="1"/>
              <a:t>widespread</a:t>
            </a:r>
            <a:r>
              <a:rPr lang="da-DK" altLang="en-US" dirty="0"/>
              <a:t> and </a:t>
            </a:r>
            <a:r>
              <a:rPr lang="da-DK" altLang="en-US" dirty="0" err="1"/>
              <a:t>already</a:t>
            </a:r>
            <a:r>
              <a:rPr lang="da-DK" altLang="en-US" dirty="0"/>
              <a:t> </a:t>
            </a:r>
            <a:r>
              <a:rPr lang="da-DK" altLang="en-US" dirty="0" err="1"/>
              <a:t>significant</a:t>
            </a:r>
            <a:r>
              <a:rPr lang="da-DK" altLang="en-US" dirty="0"/>
              <a:t> – and </a:t>
            </a:r>
            <a:r>
              <a:rPr lang="da-DK" altLang="en-US" dirty="0" err="1"/>
              <a:t>also</a:t>
            </a:r>
            <a:r>
              <a:rPr lang="da-DK" altLang="en-US" dirty="0"/>
              <a:t> </a:t>
            </a:r>
            <a:r>
              <a:rPr lang="da-DK" altLang="en-US" dirty="0" err="1"/>
              <a:t>very</a:t>
            </a:r>
            <a:r>
              <a:rPr lang="da-DK" altLang="en-US" dirty="0"/>
              <a:t> </a:t>
            </a:r>
            <a:r>
              <a:rPr lang="da-DK" altLang="en-US" dirty="0" err="1"/>
              <a:t>different</a:t>
            </a:r>
            <a:r>
              <a:rPr lang="da-DK" altLang="en-US" dirty="0"/>
              <a:t> </a:t>
            </a:r>
            <a:r>
              <a:rPr lang="da-DK" altLang="en-US" dirty="0" err="1"/>
              <a:t>depending</a:t>
            </a:r>
            <a:r>
              <a:rPr lang="da-DK" altLang="en-US" dirty="0"/>
              <a:t> on the location.</a:t>
            </a:r>
          </a:p>
          <a:p>
            <a:endParaRPr lang="da-DK" altLang="en-US" dirty="0"/>
          </a:p>
          <a:p>
            <a:r>
              <a:rPr lang="da-DK" altLang="en-US" dirty="0"/>
              <a:t>This man in </a:t>
            </a:r>
            <a:r>
              <a:rPr lang="da-DK" altLang="en-US" dirty="0" err="1"/>
              <a:t>northern</a:t>
            </a:r>
            <a:r>
              <a:rPr lang="da-DK" altLang="en-US" dirty="0"/>
              <a:t> India, </a:t>
            </a:r>
            <a:r>
              <a:rPr lang="da-DK" altLang="en-US" dirty="0" err="1"/>
              <a:t>actually</a:t>
            </a:r>
            <a:r>
              <a:rPr lang="da-DK" altLang="en-US" dirty="0"/>
              <a:t> told </a:t>
            </a:r>
            <a:r>
              <a:rPr lang="da-DK" altLang="en-US" dirty="0" err="1"/>
              <a:t>exactly</a:t>
            </a:r>
            <a:r>
              <a:rPr lang="da-DK" altLang="en-US" dirty="0"/>
              <a:t> </a:t>
            </a:r>
            <a:r>
              <a:rPr lang="da-DK" altLang="en-US" dirty="0" err="1"/>
              <a:t>what</a:t>
            </a:r>
            <a:r>
              <a:rPr lang="da-DK" altLang="en-US" dirty="0"/>
              <a:t> the slide </a:t>
            </a:r>
            <a:r>
              <a:rPr lang="da-DK" altLang="en-US" dirty="0" err="1"/>
              <a:t>text</a:t>
            </a:r>
            <a:r>
              <a:rPr lang="da-DK" altLang="en-US" dirty="0"/>
              <a:t> </a:t>
            </a:r>
            <a:r>
              <a:rPr lang="da-DK" altLang="en-US" dirty="0" err="1"/>
              <a:t>says</a:t>
            </a:r>
            <a:r>
              <a:rPr lang="da-DK" altLang="en-US" dirty="0"/>
              <a:t>. Note </a:t>
            </a:r>
            <a:r>
              <a:rPr lang="da-DK" altLang="en-US" dirty="0" err="1"/>
              <a:t>that</a:t>
            </a:r>
            <a:r>
              <a:rPr lang="da-DK" altLang="en-US" dirty="0"/>
              <a:t> his last </a:t>
            </a:r>
            <a:r>
              <a:rPr lang="da-DK" altLang="en-US" dirty="0" err="1"/>
              <a:t>sentence</a:t>
            </a:r>
            <a:r>
              <a:rPr lang="da-DK" altLang="en-US" dirty="0"/>
              <a:t> </a:t>
            </a:r>
            <a:r>
              <a:rPr lang="da-DK" altLang="en-US" dirty="0" err="1"/>
              <a:t>indicates</a:t>
            </a:r>
            <a:r>
              <a:rPr lang="da-DK" altLang="en-US" dirty="0"/>
              <a:t> his long-term vision for </a:t>
            </a:r>
            <a:r>
              <a:rPr lang="da-DK" altLang="en-US" dirty="0" err="1"/>
              <a:t>how</a:t>
            </a:r>
            <a:r>
              <a:rPr lang="da-DK" altLang="en-US" dirty="0"/>
              <a:t> his </a:t>
            </a:r>
            <a:r>
              <a:rPr lang="da-DK" altLang="en-US" dirty="0" err="1"/>
              <a:t>family</a:t>
            </a:r>
            <a:r>
              <a:rPr lang="da-DK" altLang="en-US" dirty="0"/>
              <a:t> </a:t>
            </a:r>
            <a:r>
              <a:rPr lang="da-DK" altLang="en-US" dirty="0" err="1"/>
              <a:t>need</a:t>
            </a:r>
            <a:r>
              <a:rPr lang="da-DK" altLang="en-US" dirty="0"/>
              <a:t> to </a:t>
            </a:r>
            <a:r>
              <a:rPr lang="da-DK" altLang="en-US" dirty="0" err="1"/>
              <a:t>adjust</a:t>
            </a:r>
            <a:r>
              <a:rPr lang="da-DK" altLang="en-US" dirty="0"/>
              <a:t> to the </a:t>
            </a:r>
            <a:r>
              <a:rPr lang="da-DK" altLang="en-US" dirty="0" err="1"/>
              <a:t>gradual</a:t>
            </a:r>
            <a:r>
              <a:rPr lang="da-DK" altLang="en-US" dirty="0"/>
              <a:t> </a:t>
            </a:r>
            <a:r>
              <a:rPr lang="da-DK" altLang="en-US" dirty="0" err="1"/>
              <a:t>changes</a:t>
            </a:r>
            <a:r>
              <a:rPr lang="da-DK" altLang="en-US" dirty="0"/>
              <a:t>. He </a:t>
            </a:r>
            <a:r>
              <a:rPr lang="da-DK" altLang="en-US" dirty="0" err="1"/>
              <a:t>added</a:t>
            </a:r>
            <a:r>
              <a:rPr lang="da-DK" altLang="en-US" dirty="0"/>
              <a:t>, </a:t>
            </a:r>
            <a:r>
              <a:rPr lang="da-DK" altLang="en-US" dirty="0" err="1"/>
              <a:t>that</a:t>
            </a:r>
            <a:r>
              <a:rPr lang="da-DK" altLang="en-US" dirty="0"/>
              <a:t> </a:t>
            </a:r>
            <a:r>
              <a:rPr lang="da-DK" altLang="en-US" dirty="0" err="1"/>
              <a:t>since</a:t>
            </a:r>
            <a:r>
              <a:rPr lang="da-DK" altLang="en-US" dirty="0"/>
              <a:t> his </a:t>
            </a:r>
            <a:r>
              <a:rPr lang="da-DK" altLang="en-US" dirty="0" err="1"/>
              <a:t>chidren</a:t>
            </a:r>
            <a:r>
              <a:rPr lang="da-DK" altLang="en-US" dirty="0"/>
              <a:t> </a:t>
            </a:r>
            <a:r>
              <a:rPr lang="da-DK" altLang="en-US" dirty="0" err="1"/>
              <a:t>could</a:t>
            </a:r>
            <a:r>
              <a:rPr lang="da-DK" altLang="en-US" dirty="0"/>
              <a:t> not </a:t>
            </a:r>
            <a:r>
              <a:rPr lang="da-DK" altLang="en-US" dirty="0" err="1"/>
              <a:t>expect</a:t>
            </a:r>
            <a:r>
              <a:rPr lang="da-DK" altLang="en-US" dirty="0"/>
              <a:t> to </a:t>
            </a:r>
            <a:r>
              <a:rPr lang="da-DK" altLang="en-US" dirty="0" err="1"/>
              <a:t>inherit</a:t>
            </a:r>
            <a:r>
              <a:rPr lang="da-DK" altLang="en-US" dirty="0"/>
              <a:t> and </a:t>
            </a:r>
            <a:r>
              <a:rPr lang="da-DK" altLang="en-US" dirty="0" err="1"/>
              <a:t>contiunue</a:t>
            </a:r>
            <a:r>
              <a:rPr lang="da-DK" altLang="en-US" dirty="0"/>
              <a:t> to </a:t>
            </a:r>
            <a:r>
              <a:rPr lang="da-DK" altLang="en-US" dirty="0" err="1"/>
              <a:t>grow</a:t>
            </a:r>
            <a:r>
              <a:rPr lang="da-DK" altLang="en-US" dirty="0"/>
              <a:t>  his </a:t>
            </a:r>
            <a:r>
              <a:rPr lang="da-DK" altLang="en-US" dirty="0" err="1"/>
              <a:t>rice</a:t>
            </a:r>
            <a:r>
              <a:rPr lang="da-DK" altLang="en-US" dirty="0"/>
              <a:t> </a:t>
            </a:r>
            <a:r>
              <a:rPr lang="da-DK" altLang="en-US" dirty="0" err="1"/>
              <a:t>fields</a:t>
            </a:r>
            <a:r>
              <a:rPr lang="da-DK" altLang="en-US" dirty="0"/>
              <a:t>, </a:t>
            </a:r>
            <a:r>
              <a:rPr lang="da-DK" altLang="en-US" dirty="0" err="1"/>
              <a:t>he</a:t>
            </a:r>
            <a:r>
              <a:rPr lang="da-DK" altLang="en-US" dirty="0"/>
              <a:t> </a:t>
            </a:r>
            <a:r>
              <a:rPr lang="da-DK" altLang="en-US" dirty="0" err="1"/>
              <a:t>invests</a:t>
            </a:r>
            <a:r>
              <a:rPr lang="da-DK" altLang="en-US" dirty="0"/>
              <a:t> in </a:t>
            </a:r>
            <a:r>
              <a:rPr lang="da-DK" altLang="en-US" dirty="0" err="1"/>
              <a:t>their</a:t>
            </a:r>
            <a:r>
              <a:rPr lang="da-DK" altLang="en-US" dirty="0"/>
              <a:t> </a:t>
            </a:r>
            <a:r>
              <a:rPr lang="da-DK" altLang="en-US" dirty="0" err="1"/>
              <a:t>schooling</a:t>
            </a:r>
            <a:r>
              <a:rPr lang="da-DK" altLang="en-US" dirty="0"/>
              <a:t>, to </a:t>
            </a:r>
            <a:r>
              <a:rPr lang="da-DK" altLang="en-US" dirty="0" err="1"/>
              <a:t>help</a:t>
            </a:r>
            <a:r>
              <a:rPr lang="da-DK" altLang="en-US" dirty="0"/>
              <a:t> </a:t>
            </a:r>
            <a:r>
              <a:rPr lang="da-DK" altLang="en-US" dirty="0" err="1"/>
              <a:t>them</a:t>
            </a:r>
            <a:r>
              <a:rPr lang="da-DK" altLang="en-US" dirty="0"/>
              <a:t> </a:t>
            </a:r>
            <a:r>
              <a:rPr lang="da-DK" altLang="en-US" dirty="0" err="1"/>
              <a:t>pursue</a:t>
            </a:r>
            <a:r>
              <a:rPr lang="da-DK" altLang="en-US" dirty="0"/>
              <a:t> </a:t>
            </a:r>
            <a:r>
              <a:rPr lang="da-DK" altLang="en-US" dirty="0" err="1"/>
              <a:t>other</a:t>
            </a:r>
            <a:r>
              <a:rPr lang="da-DK" altLang="en-US" dirty="0"/>
              <a:t> </a:t>
            </a:r>
            <a:r>
              <a:rPr lang="da-DK" altLang="en-US" dirty="0" err="1"/>
              <a:t>livelihoods</a:t>
            </a:r>
            <a:r>
              <a:rPr lang="da-DK" altLang="en-US" dirty="0"/>
              <a:t>. </a:t>
            </a:r>
          </a:p>
          <a:p>
            <a:endParaRPr lang="da-DK" altLang="en-US" b="1" dirty="0"/>
          </a:p>
          <a:p>
            <a:r>
              <a:rPr lang="da-DK" altLang="en-US" b="1" dirty="0" err="1"/>
              <a:t>Based</a:t>
            </a:r>
            <a:r>
              <a:rPr lang="da-DK" altLang="en-US" b="1" dirty="0"/>
              <a:t> on his observations, he is </a:t>
            </a:r>
            <a:r>
              <a:rPr lang="da-DK" altLang="en-US" b="1" dirty="0" err="1"/>
              <a:t>considering</a:t>
            </a:r>
            <a:r>
              <a:rPr lang="da-DK" altLang="en-US" b="1" dirty="0"/>
              <a:t> </a:t>
            </a:r>
            <a:r>
              <a:rPr lang="da-DK" altLang="en-US" b="1" dirty="0" err="1"/>
              <a:t>very</a:t>
            </a:r>
            <a:r>
              <a:rPr lang="da-DK" altLang="en-US" b="1" dirty="0"/>
              <a:t> long-term adaptation </a:t>
            </a:r>
            <a:r>
              <a:rPr lang="da-DK" altLang="en-US" b="1" dirty="0" err="1"/>
              <a:t>needs</a:t>
            </a:r>
            <a:r>
              <a:rPr lang="da-DK" altLang="en-US" b="1" dirty="0"/>
              <a:t>.</a:t>
            </a:r>
          </a:p>
          <a:p>
            <a:endParaRPr lang="da-DK" altLang="en-US" b="1" dirty="0"/>
          </a:p>
          <a:p>
            <a:r>
              <a:rPr lang="da-DK" altLang="en-US" dirty="0">
                <a:ea typeface="ヒラギノ角ゴ Pro W3" panose="020B0300000000000000" pitchFamily="34" charset="-128"/>
              </a:rPr>
              <a:t>It </a:t>
            </a:r>
            <a:r>
              <a:rPr lang="da-DK" altLang="en-US" dirty="0" err="1">
                <a:ea typeface="ヒラギノ角ゴ Pro W3" panose="020B0300000000000000" pitchFamily="34" charset="-128"/>
              </a:rPr>
              <a:t>will</a:t>
            </a:r>
            <a:r>
              <a:rPr lang="da-DK" altLang="en-US" dirty="0">
                <a:ea typeface="ヒラギノ角ゴ Pro W3" panose="020B0300000000000000" pitchFamily="34" charset="-128"/>
              </a:rPr>
              <a:t> </a:t>
            </a:r>
            <a:r>
              <a:rPr lang="da-DK" altLang="en-US" dirty="0" err="1">
                <a:ea typeface="ヒラギノ角ゴ Pro W3" panose="020B0300000000000000" pitchFamily="34" charset="-128"/>
              </a:rPr>
              <a:t>be</a:t>
            </a:r>
            <a:r>
              <a:rPr lang="da-DK" altLang="en-US" dirty="0">
                <a:ea typeface="ヒラギノ角ゴ Pro W3" panose="020B0300000000000000" pitchFamily="34" charset="-128"/>
              </a:rPr>
              <a:t> </a:t>
            </a:r>
            <a:r>
              <a:rPr lang="da-DK" altLang="en-US" dirty="0" err="1">
                <a:ea typeface="ヒラギノ角ゴ Pro W3" panose="020B0300000000000000" pitchFamily="34" charset="-128"/>
              </a:rPr>
              <a:t>important</a:t>
            </a:r>
            <a:r>
              <a:rPr lang="da-DK" altLang="en-US" dirty="0">
                <a:ea typeface="ヒラギノ角ゴ Pro W3" panose="020B0300000000000000" pitchFamily="34" charset="-128"/>
              </a:rPr>
              <a:t> to </a:t>
            </a:r>
            <a:r>
              <a:rPr lang="da-DK" altLang="en-US" dirty="0" err="1">
                <a:ea typeface="ヒラギノ角ゴ Pro W3" panose="020B0300000000000000" pitchFamily="34" charset="-128"/>
              </a:rPr>
              <a:t>get</a:t>
            </a:r>
            <a:r>
              <a:rPr lang="da-DK" altLang="en-US" dirty="0">
                <a:ea typeface="ヒラギノ角ゴ Pro W3" panose="020B0300000000000000" pitchFamily="34" charset="-128"/>
              </a:rPr>
              <a:t> multiple </a:t>
            </a:r>
            <a:r>
              <a:rPr lang="da-DK" altLang="en-US" dirty="0" err="1">
                <a:ea typeface="ヒラギノ角ゴ Pro W3" panose="020B0300000000000000" pitchFamily="34" charset="-128"/>
              </a:rPr>
              <a:t>voices</a:t>
            </a:r>
            <a:r>
              <a:rPr lang="da-DK" altLang="en-US" dirty="0">
                <a:ea typeface="ヒラギノ角ゴ Pro W3" panose="020B0300000000000000" pitchFamily="34" charset="-128"/>
              </a:rPr>
              <a:t> </a:t>
            </a:r>
            <a:r>
              <a:rPr lang="da-DK" altLang="en-US" dirty="0" err="1">
                <a:ea typeface="ヒラギノ角ゴ Pro W3" panose="020B0300000000000000" pitchFamily="34" charset="-128"/>
              </a:rPr>
              <a:t>like</a:t>
            </a:r>
            <a:r>
              <a:rPr lang="da-DK" altLang="en-US" dirty="0">
                <a:ea typeface="ヒラギノ角ゴ Pro W3" panose="020B0300000000000000" pitchFamily="34" charset="-128"/>
              </a:rPr>
              <a:t> </a:t>
            </a:r>
            <a:r>
              <a:rPr lang="da-DK" altLang="en-US" dirty="0" err="1">
                <a:ea typeface="ヒラギノ角ゴ Pro W3" panose="020B0300000000000000" pitchFamily="34" charset="-128"/>
              </a:rPr>
              <a:t>these</a:t>
            </a:r>
            <a:r>
              <a:rPr lang="da-DK" altLang="en-US" dirty="0">
                <a:ea typeface="ヒラギノ角ゴ Pro W3" panose="020B0300000000000000" pitchFamily="34" charset="-128"/>
              </a:rPr>
              <a:t>, from </a:t>
            </a:r>
            <a:r>
              <a:rPr lang="da-DK" altLang="en-US" dirty="0" err="1">
                <a:ea typeface="ヒラギノ角ゴ Pro W3" panose="020B0300000000000000" pitchFamily="34" charset="-128"/>
              </a:rPr>
              <a:t>different</a:t>
            </a:r>
            <a:r>
              <a:rPr lang="da-DK" altLang="en-US" dirty="0">
                <a:ea typeface="ヒラギノ角ゴ Pro W3" panose="020B0300000000000000" pitchFamily="34" charset="-128"/>
              </a:rPr>
              <a:t> </a:t>
            </a:r>
            <a:r>
              <a:rPr lang="da-DK" altLang="en-US" dirty="0" err="1">
                <a:ea typeface="ヒラギノ角ゴ Pro W3" panose="020B0300000000000000" pitchFamily="34" charset="-128"/>
              </a:rPr>
              <a:t>groups</a:t>
            </a:r>
            <a:r>
              <a:rPr lang="da-DK" altLang="en-US" dirty="0">
                <a:ea typeface="ヒラギノ角ゴ Pro W3" panose="020B0300000000000000" pitchFamily="34" charset="-128"/>
              </a:rPr>
              <a:t>, </a:t>
            </a:r>
            <a:r>
              <a:rPr lang="da-DK" altLang="en-US" dirty="0" err="1">
                <a:ea typeface="ヒラギノ角ゴ Pro W3" panose="020B0300000000000000" pitchFamily="34" charset="-128"/>
              </a:rPr>
              <a:t>especially</a:t>
            </a:r>
            <a:r>
              <a:rPr lang="da-DK" altLang="en-US" dirty="0">
                <a:ea typeface="ヒラギノ角ゴ Pro W3" panose="020B0300000000000000" pitchFamily="34" charset="-128"/>
              </a:rPr>
              <a:t> </a:t>
            </a:r>
            <a:r>
              <a:rPr lang="da-DK" altLang="en-US" dirty="0" err="1">
                <a:ea typeface="ヒラギノ角ゴ Pro W3" panose="020B0300000000000000" pitchFamily="34" charset="-128"/>
              </a:rPr>
              <a:t>marginalized</a:t>
            </a:r>
            <a:r>
              <a:rPr lang="da-DK" altLang="en-US" dirty="0">
                <a:ea typeface="ヒラギノ角ゴ Pro W3" panose="020B0300000000000000" pitchFamily="34" charset="-128"/>
              </a:rPr>
              <a:t> </a:t>
            </a:r>
            <a:r>
              <a:rPr lang="da-DK" altLang="en-US" dirty="0" err="1">
                <a:ea typeface="ヒラギノ角ゴ Pro W3" panose="020B0300000000000000" pitchFamily="34" charset="-128"/>
              </a:rPr>
              <a:t>groups</a:t>
            </a:r>
            <a:r>
              <a:rPr lang="da-DK" altLang="en-US" dirty="0">
                <a:ea typeface="ヒラギノ角ゴ Pro W3" panose="020B0300000000000000" pitchFamily="34" charset="-128"/>
              </a:rPr>
              <a:t>. </a:t>
            </a:r>
            <a:r>
              <a:rPr lang="da-DK" altLang="en-US" dirty="0" err="1">
                <a:ea typeface="ヒラギノ角ゴ Pro W3" panose="020B0300000000000000" pitchFamily="34" charset="-128"/>
              </a:rPr>
              <a:t>Hazards</a:t>
            </a:r>
            <a:r>
              <a:rPr lang="da-DK" altLang="en-US" dirty="0">
                <a:ea typeface="ヒラギノ角ゴ Pro W3" panose="020B0300000000000000" pitchFamily="34" charset="-128"/>
              </a:rPr>
              <a:t> </a:t>
            </a:r>
            <a:r>
              <a:rPr lang="da-DK" altLang="en-US" dirty="0" err="1">
                <a:ea typeface="ヒラギノ角ゴ Pro W3" panose="020B0300000000000000" pitchFamily="34" charset="-128"/>
              </a:rPr>
              <a:t>are</a:t>
            </a:r>
            <a:r>
              <a:rPr lang="da-DK" altLang="en-US" dirty="0">
                <a:ea typeface="ヒラギノ角ゴ Pro W3" panose="020B0300000000000000" pitchFamily="34" charset="-128"/>
              </a:rPr>
              <a:t> </a:t>
            </a:r>
            <a:r>
              <a:rPr lang="da-DK" altLang="en-US" dirty="0" err="1">
                <a:ea typeface="ヒラギノ角ゴ Pro W3" panose="020B0300000000000000" pitchFamily="34" charset="-128"/>
              </a:rPr>
              <a:t>experienced</a:t>
            </a:r>
            <a:r>
              <a:rPr lang="da-DK" altLang="en-US" dirty="0">
                <a:ea typeface="ヒラギノ角ゴ Pro W3" panose="020B0300000000000000" pitchFamily="34" charset="-128"/>
              </a:rPr>
              <a:t> </a:t>
            </a:r>
            <a:r>
              <a:rPr lang="da-DK" altLang="en-US" dirty="0" err="1">
                <a:ea typeface="ヒラギノ角ゴ Pro W3" panose="020B0300000000000000" pitchFamily="34" charset="-128"/>
              </a:rPr>
              <a:t>differently</a:t>
            </a:r>
            <a:r>
              <a:rPr lang="da-DK" altLang="en-US" dirty="0">
                <a:ea typeface="ヒラギノ角ゴ Pro W3" panose="020B0300000000000000" pitchFamily="34" charset="-128"/>
              </a:rPr>
              <a:t> by </a:t>
            </a:r>
            <a:r>
              <a:rPr lang="da-DK" altLang="en-US" dirty="0" err="1">
                <a:ea typeface="ヒラギノ角ゴ Pro W3" panose="020B0300000000000000" pitchFamily="34" charset="-128"/>
              </a:rPr>
              <a:t>various</a:t>
            </a:r>
            <a:r>
              <a:rPr lang="da-DK" altLang="en-US" dirty="0">
                <a:ea typeface="ヒラギノ角ゴ Pro W3" panose="020B0300000000000000" pitchFamily="34" charset="-128"/>
              </a:rPr>
              <a:t> </a:t>
            </a:r>
            <a:r>
              <a:rPr lang="da-DK" altLang="en-US" dirty="0" err="1">
                <a:ea typeface="ヒラギノ角ゴ Pro W3" panose="020B0300000000000000" pitchFamily="34" charset="-128"/>
              </a:rPr>
              <a:t>marginalized</a:t>
            </a:r>
            <a:r>
              <a:rPr lang="da-DK" altLang="en-US" dirty="0">
                <a:ea typeface="ヒラギノ角ゴ Pro W3" panose="020B0300000000000000" pitchFamily="34" charset="-128"/>
              </a:rPr>
              <a:t> </a:t>
            </a:r>
            <a:r>
              <a:rPr lang="da-DK" altLang="en-US" dirty="0" err="1">
                <a:ea typeface="ヒラギノ角ゴ Pro W3" panose="020B0300000000000000" pitchFamily="34" charset="-128"/>
              </a:rPr>
              <a:t>groups</a:t>
            </a:r>
            <a:r>
              <a:rPr lang="da-DK" altLang="en-US" dirty="0">
                <a:ea typeface="ヒラギノ角ゴ Pro W3" panose="020B0300000000000000" pitchFamily="34" charset="-128"/>
              </a:rPr>
              <a:t>, as </a:t>
            </a:r>
            <a:r>
              <a:rPr lang="da-DK" altLang="en-US" dirty="0" err="1">
                <a:ea typeface="ヒラギノ角ゴ Pro W3" panose="020B0300000000000000" pitchFamily="34" charset="-128"/>
              </a:rPr>
              <a:t>these</a:t>
            </a:r>
            <a:r>
              <a:rPr lang="da-DK" altLang="en-US" dirty="0">
                <a:ea typeface="ヒラギノ角ゴ Pro W3" panose="020B0300000000000000" pitchFamily="34" charset="-128"/>
              </a:rPr>
              <a:t> </a:t>
            </a:r>
            <a:r>
              <a:rPr lang="da-DK" altLang="en-US" dirty="0" err="1">
                <a:ea typeface="ヒラギノ角ゴ Pro W3" panose="020B0300000000000000" pitchFamily="34" charset="-128"/>
              </a:rPr>
              <a:t>groups</a:t>
            </a:r>
            <a:r>
              <a:rPr lang="da-DK" altLang="en-US" dirty="0">
                <a:ea typeface="ヒラギノ角ゴ Pro W3" panose="020B0300000000000000" pitchFamily="34" charset="-128"/>
              </a:rPr>
              <a:t> </a:t>
            </a:r>
            <a:r>
              <a:rPr lang="da-DK" altLang="en-US" dirty="0" err="1">
                <a:ea typeface="ヒラギノ角ゴ Pro W3" panose="020B0300000000000000" pitchFamily="34" charset="-128"/>
              </a:rPr>
              <a:t>are</a:t>
            </a:r>
            <a:r>
              <a:rPr lang="da-DK" altLang="en-US" dirty="0">
                <a:ea typeface="ヒラギノ角ゴ Pro W3" panose="020B0300000000000000" pitchFamily="34" charset="-128"/>
              </a:rPr>
              <a:t> </a:t>
            </a:r>
            <a:r>
              <a:rPr lang="da-DK" altLang="en-US" dirty="0" err="1">
                <a:ea typeface="ヒラギノ角ゴ Pro W3" panose="020B0300000000000000" pitchFamily="34" charset="-128"/>
              </a:rPr>
              <a:t>often</a:t>
            </a:r>
            <a:r>
              <a:rPr lang="da-DK" altLang="en-US" dirty="0">
                <a:ea typeface="ヒラギノ角ゴ Pro W3" panose="020B0300000000000000" pitchFamily="34" charset="-128"/>
              </a:rPr>
              <a:t> </a:t>
            </a:r>
            <a:r>
              <a:rPr lang="da-DK" altLang="en-US" dirty="0" err="1">
                <a:ea typeface="ヒラギノ角ゴ Pro W3" panose="020B0300000000000000" pitchFamily="34" charset="-128"/>
              </a:rPr>
              <a:t>disproportionately</a:t>
            </a:r>
            <a:r>
              <a:rPr lang="da-DK" altLang="en-US" dirty="0">
                <a:ea typeface="ヒラギノ角ゴ Pro W3" panose="020B0300000000000000" pitchFamily="34" charset="-128"/>
              </a:rPr>
              <a:t> </a:t>
            </a:r>
            <a:r>
              <a:rPr lang="da-DK" altLang="en-US" dirty="0" err="1">
                <a:ea typeface="ヒラギノ角ゴ Pro W3" panose="020B0300000000000000" pitchFamily="34" charset="-128"/>
              </a:rPr>
              <a:t>affected</a:t>
            </a:r>
            <a:r>
              <a:rPr lang="da-DK" altLang="en-US" dirty="0">
                <a:ea typeface="ヒラギノ角ゴ Pro W3" panose="020B0300000000000000" pitchFamily="34" charset="-128"/>
              </a:rPr>
              <a:t> by </a:t>
            </a:r>
            <a:r>
              <a:rPr lang="da-DK" altLang="en-US" dirty="0" err="1">
                <a:ea typeface="ヒラギノ角ゴ Pro W3" panose="020B0300000000000000" pitchFamily="34" charset="-128"/>
              </a:rPr>
              <a:t>extreme</a:t>
            </a:r>
            <a:r>
              <a:rPr lang="da-DK" altLang="en-US" dirty="0">
                <a:ea typeface="ヒラギノ角ゴ Pro W3" panose="020B0300000000000000" pitchFamily="34" charset="-128"/>
              </a:rPr>
              <a:t> events. For </a:t>
            </a:r>
            <a:r>
              <a:rPr lang="da-DK" altLang="en-US" dirty="0" err="1">
                <a:ea typeface="ヒラギノ角ゴ Pro W3" panose="020B0300000000000000" pitchFamily="34" charset="-128"/>
              </a:rPr>
              <a:t>instance</a:t>
            </a:r>
            <a:r>
              <a:rPr lang="da-DK" altLang="en-US" dirty="0">
                <a:ea typeface="ヒラギノ角ゴ Pro W3" panose="020B0300000000000000" pitchFamily="34" charset="-128"/>
              </a:rPr>
              <a:t>, most of the </a:t>
            </a:r>
            <a:r>
              <a:rPr lang="da-DK" altLang="en-US" dirty="0" err="1">
                <a:ea typeface="ヒラギノ角ゴ Pro W3" panose="020B0300000000000000" pitchFamily="34" charset="-128"/>
              </a:rPr>
              <a:t>casualties</a:t>
            </a:r>
            <a:r>
              <a:rPr lang="da-DK" altLang="en-US" dirty="0">
                <a:ea typeface="ヒラギノ角ゴ Pro W3" panose="020B0300000000000000" pitchFamily="34" charset="-128"/>
              </a:rPr>
              <a:t> in the 2010 </a:t>
            </a:r>
            <a:r>
              <a:rPr lang="da-DK" altLang="en-US" dirty="0" err="1">
                <a:ea typeface="ヒラギノ角ゴ Pro W3" panose="020B0300000000000000" pitchFamily="34" charset="-128"/>
              </a:rPr>
              <a:t>flooding</a:t>
            </a:r>
            <a:r>
              <a:rPr lang="da-DK" altLang="en-US" dirty="0">
                <a:ea typeface="ヒラギノ角ゴ Pro W3" panose="020B0300000000000000" pitchFamily="34" charset="-128"/>
              </a:rPr>
              <a:t> event </a:t>
            </a:r>
            <a:r>
              <a:rPr lang="da-DK" altLang="en-US" dirty="0" err="1">
                <a:ea typeface="ヒラギノ角ゴ Pro W3" panose="020B0300000000000000" pitchFamily="34" charset="-128"/>
              </a:rPr>
              <a:t>were</a:t>
            </a:r>
            <a:r>
              <a:rPr lang="da-DK" altLang="en-US" dirty="0">
                <a:ea typeface="ヒラギノ角ゴ Pro W3" panose="020B0300000000000000" pitchFamily="34" charset="-128"/>
              </a:rPr>
              <a:t> </a:t>
            </a:r>
            <a:r>
              <a:rPr lang="da-DK" altLang="en-US" dirty="0" err="1">
                <a:ea typeface="ヒラギノ角ゴ Pro W3" panose="020B0300000000000000" pitchFamily="34" charset="-128"/>
              </a:rPr>
              <a:t>women</a:t>
            </a:r>
            <a:r>
              <a:rPr lang="da-DK" altLang="en-US" dirty="0">
                <a:ea typeface="ヒラギノ角ゴ Pro W3" panose="020B0300000000000000" pitchFamily="34" charset="-128"/>
              </a:rPr>
              <a:t> and </a:t>
            </a:r>
            <a:r>
              <a:rPr lang="da-DK" altLang="en-US" dirty="0" err="1">
                <a:ea typeface="ヒラギノ角ゴ Pro W3" panose="020B0300000000000000" pitchFamily="34" charset="-128"/>
              </a:rPr>
              <a:t>girls</a:t>
            </a:r>
            <a:r>
              <a:rPr lang="da-DK" altLang="en-US" dirty="0">
                <a:ea typeface="ヒラギノ角ゴ Pro W3" panose="020B0300000000000000" pitchFamily="34" charset="-128"/>
              </a:rPr>
              <a:t>, as </a:t>
            </a:r>
            <a:r>
              <a:rPr lang="da-DK" altLang="en-US" dirty="0" err="1">
                <a:ea typeface="ヒラギノ角ゴ Pro W3" panose="020B0300000000000000" pitchFamily="34" charset="-128"/>
              </a:rPr>
              <a:t>they</a:t>
            </a:r>
            <a:r>
              <a:rPr lang="da-DK" altLang="en-US" dirty="0">
                <a:ea typeface="ヒラギノ角ゴ Pro W3" panose="020B0300000000000000" pitchFamily="34" charset="-128"/>
              </a:rPr>
              <a:t> </a:t>
            </a:r>
            <a:r>
              <a:rPr lang="da-DK" altLang="en-US" dirty="0" err="1">
                <a:ea typeface="ヒラギノ角ゴ Pro W3" panose="020B0300000000000000" pitchFamily="34" charset="-128"/>
              </a:rPr>
              <a:t>were</a:t>
            </a:r>
            <a:r>
              <a:rPr lang="da-DK" altLang="en-US" dirty="0">
                <a:ea typeface="ヒラギノ角ゴ Pro W3" panose="020B0300000000000000" pitchFamily="34" charset="-128"/>
              </a:rPr>
              <a:t> not </a:t>
            </a:r>
            <a:r>
              <a:rPr lang="da-DK" altLang="en-US" dirty="0" err="1">
                <a:ea typeface="ヒラギノ角ゴ Pro W3" panose="020B0300000000000000" pitchFamily="34" charset="-128"/>
              </a:rPr>
              <a:t>allowed</a:t>
            </a:r>
            <a:r>
              <a:rPr lang="da-DK" altLang="en-US" dirty="0">
                <a:ea typeface="ヒラギノ角ゴ Pro W3" panose="020B0300000000000000" pitchFamily="34" charset="-128"/>
              </a:rPr>
              <a:t> to </a:t>
            </a:r>
            <a:r>
              <a:rPr lang="da-DK" altLang="en-US" dirty="0" err="1">
                <a:ea typeface="ヒラギノ角ゴ Pro W3" panose="020B0300000000000000" pitchFamily="34" charset="-128"/>
              </a:rPr>
              <a:t>learn</a:t>
            </a:r>
            <a:r>
              <a:rPr lang="da-DK" altLang="en-US" dirty="0">
                <a:ea typeface="ヒラギノ角ゴ Pro W3" panose="020B0300000000000000" pitchFamily="34" charset="-128"/>
              </a:rPr>
              <a:t> </a:t>
            </a:r>
            <a:r>
              <a:rPr lang="da-DK" altLang="en-US" dirty="0" err="1">
                <a:ea typeface="ヒラギノ角ゴ Pro W3" panose="020B0300000000000000" pitchFamily="34" charset="-128"/>
              </a:rPr>
              <a:t>how</a:t>
            </a:r>
            <a:r>
              <a:rPr lang="da-DK" altLang="en-US" dirty="0">
                <a:ea typeface="ヒラギノ角ゴ Pro W3" panose="020B0300000000000000" pitchFamily="34" charset="-128"/>
              </a:rPr>
              <a:t> to </a:t>
            </a:r>
            <a:r>
              <a:rPr lang="da-DK" altLang="en-US" dirty="0" err="1">
                <a:ea typeface="ヒラギノ角ゴ Pro W3" panose="020B0300000000000000" pitchFamily="34" charset="-128"/>
              </a:rPr>
              <a:t>swim</a:t>
            </a:r>
            <a:r>
              <a:rPr lang="da-DK" altLang="en-US" dirty="0">
                <a:ea typeface="ヒラギノ角ゴ Pro W3" panose="020B0300000000000000" pitchFamily="34" charset="-128"/>
              </a:rPr>
              <a:t>. </a:t>
            </a:r>
            <a:endParaRPr lang="da-DK"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Slide Image Placeholder 1">
            <a:extLst>
              <a:ext uri="{FF2B5EF4-FFF2-40B4-BE49-F238E27FC236}">
                <a16:creationId xmlns:a16="http://schemas.microsoft.com/office/drawing/2014/main" id="{A4C2E2DC-37E2-4F4E-8902-EC38DC575D6D}"/>
              </a:ext>
            </a:extLst>
          </p:cNvPr>
          <p:cNvSpPr>
            <a:spLocks noGrp="1" noRot="1" noChangeAspect="1" noChangeArrowheads="1" noTextEdit="1"/>
          </p:cNvSpPr>
          <p:nvPr>
            <p:ph type="sldImg"/>
          </p:nvPr>
        </p:nvSpPr>
        <p:spPr>
          <a:ln/>
        </p:spPr>
      </p:sp>
      <p:sp>
        <p:nvSpPr>
          <p:cNvPr id="61442" name="Notes Placeholder 2">
            <a:extLst>
              <a:ext uri="{FF2B5EF4-FFF2-40B4-BE49-F238E27FC236}">
                <a16:creationId xmlns:a16="http://schemas.microsoft.com/office/drawing/2014/main" id="{6451FB32-AF2D-4DE1-9A6F-148A23153A2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For National Societies it will be very relevant to have access to the outcomes of such an attribution study during the event, because the receptiveness to discuss what is needed to avoid this from happening again (with respect to recovery) is high. Also further discussions with policy makers can have more impact when the attribution study shows that such an event is for instance three times more likely. For general awareness and communication it is also very good to show how the NS is concerned about more frequent impacts happening now because of climate change. </a:t>
            </a:r>
            <a:endParaRPr lang="da-DK" altLang="en-US" dirty="0"/>
          </a:p>
          <a:p>
            <a:endParaRPr lang="da-DK" altLang="en-US" dirty="0"/>
          </a:p>
          <a:p>
            <a:r>
              <a:rPr lang="en-GB" altLang="en-US" dirty="0"/>
              <a:t>National Academies of Sciences, Engineering, and Medicine 2016. </a:t>
            </a:r>
            <a:r>
              <a:rPr lang="en-GB" altLang="en-US" i="1" dirty="0"/>
              <a:t>Attribution of</a:t>
            </a:r>
          </a:p>
          <a:p>
            <a:r>
              <a:rPr lang="en-GB" altLang="en-US" i="1" dirty="0"/>
              <a:t>Extreme Weather Events in the Context of Climate Change</a:t>
            </a:r>
            <a:r>
              <a:rPr lang="en-GB" altLang="en-US" dirty="0"/>
              <a:t>. Washington, DC: The</a:t>
            </a:r>
          </a:p>
          <a:p>
            <a:r>
              <a:rPr lang="en-GB" altLang="en-US" dirty="0"/>
              <a:t>National Academies Press. https://doi.org/10.17226/21852.</a:t>
            </a:r>
          </a:p>
        </p:txBody>
      </p:sp>
      <p:sp>
        <p:nvSpPr>
          <p:cNvPr id="61443" name="Slide Number Placeholder 3">
            <a:extLst>
              <a:ext uri="{FF2B5EF4-FFF2-40B4-BE49-F238E27FC236}">
                <a16:creationId xmlns:a16="http://schemas.microsoft.com/office/drawing/2014/main" id="{41BBA40F-057E-4FC9-9038-7C086600154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F5EA2500-3039-4242-9550-A60C6C4B305B}" type="slidenum">
              <a:rPr lang="da-DK" altLang="en-US" smtClean="0"/>
              <a:pPr/>
              <a:t>32</a:t>
            </a:fld>
            <a:endParaRPr lang="da-DK"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a:extLst>
              <a:ext uri="{FF2B5EF4-FFF2-40B4-BE49-F238E27FC236}">
                <a16:creationId xmlns:a16="http://schemas.microsoft.com/office/drawing/2014/main" id="{ABE5A90F-A9B5-4AA2-BF1E-6F7075128661}"/>
              </a:ext>
            </a:extLst>
          </p:cNvPr>
          <p:cNvSpPr>
            <a:spLocks noGrp="1" noRot="1" noChangeAspect="1" noChangeArrowheads="1" noTextEdit="1"/>
          </p:cNvSpPr>
          <p:nvPr>
            <p:ph type="sldImg"/>
          </p:nvPr>
        </p:nvSpPr>
        <p:spPr>
          <a:ln/>
        </p:spPr>
      </p:sp>
      <p:sp>
        <p:nvSpPr>
          <p:cNvPr id="63490" name="Notes Placeholder 2">
            <a:extLst>
              <a:ext uri="{FF2B5EF4-FFF2-40B4-BE49-F238E27FC236}">
                <a16:creationId xmlns:a16="http://schemas.microsoft.com/office/drawing/2014/main" id="{28B0E662-A66C-4AC4-911B-7CD178E010A8}"/>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a-DK" altLang="en-US"/>
              <a:t>Good to explain here that it is not yet possible for all hazards do the analysis of attributions. Extremes in temperature and precipitation can give best attribution outcomes (meaning most certainty whether the magnitude or frequency of the particular disaster is linked to climate change or not.)</a:t>
            </a:r>
          </a:p>
          <a:p>
            <a:endParaRPr lang="da-DK" altLang="en-US"/>
          </a:p>
          <a:p>
            <a:r>
              <a:rPr lang="en-GB" altLang="en-US"/>
              <a:t>National Academies of Sciences, Engineering, and Medicine 2016. </a:t>
            </a:r>
            <a:r>
              <a:rPr lang="en-GB" altLang="en-US" i="1"/>
              <a:t>Attribution of</a:t>
            </a:r>
          </a:p>
          <a:p>
            <a:r>
              <a:rPr lang="en-GB" altLang="en-US" i="1"/>
              <a:t>Extreme Weather Events in the Context of Climate Change</a:t>
            </a:r>
            <a:r>
              <a:rPr lang="en-GB" altLang="en-US"/>
              <a:t>. Washington, DC: The</a:t>
            </a:r>
          </a:p>
          <a:p>
            <a:r>
              <a:rPr lang="en-GB" altLang="en-US"/>
              <a:t>National Academies Press. https://doi.org/10.17226/21852.</a:t>
            </a:r>
          </a:p>
        </p:txBody>
      </p:sp>
      <p:sp>
        <p:nvSpPr>
          <p:cNvPr id="63491" name="Slide Number Placeholder 3">
            <a:extLst>
              <a:ext uri="{FF2B5EF4-FFF2-40B4-BE49-F238E27FC236}">
                <a16:creationId xmlns:a16="http://schemas.microsoft.com/office/drawing/2014/main" id="{AA08A875-0D5C-44AB-8CE2-6319D16C995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1A3C1895-0156-447F-9A76-BCCD7053BDD2}" type="slidenum">
              <a:rPr lang="da-DK" altLang="en-US" smtClean="0"/>
              <a:pPr/>
              <a:t>33</a:t>
            </a:fld>
            <a:endParaRPr lang="da-DK"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Arial" pitchFamily="34" charset="0"/>
                <a:ea typeface="MS PGothic" panose="020B0600070205080204" pitchFamily="34" charset="-128"/>
                <a:cs typeface="Arial" pitchFamily="34" charset="0"/>
              </a:rPr>
              <a:t>Attribution analysis showed:</a:t>
            </a:r>
          </a:p>
          <a:p>
            <a:pPr marL="171450" indent="-171450">
              <a:buFont typeface="Arial" panose="020B0604020202020204" pitchFamily="34" charset="0"/>
              <a:buChar char="•"/>
            </a:pPr>
            <a:r>
              <a:rPr lang="en-GB" sz="1200" b="0" i="0" kern="1200" dirty="0">
                <a:solidFill>
                  <a:schemeClr val="tx1"/>
                </a:solidFill>
                <a:effectLst/>
                <a:latin typeface="Arial" pitchFamily="34" charset="0"/>
                <a:ea typeface="MS PGothic" panose="020B0600070205080204" pitchFamily="34" charset="-128"/>
                <a:cs typeface="Arial" pitchFamily="34" charset="0"/>
              </a:rPr>
              <a:t>The three-day rainfall sums that were responsible for most of the flooding were extremely rare, with a return time for station observations of more than 9000 </a:t>
            </a:r>
            <a:r>
              <a:rPr lang="en-GB" sz="1200" b="0" i="0" kern="1200" dirty="0" err="1">
                <a:solidFill>
                  <a:schemeClr val="tx1"/>
                </a:solidFill>
                <a:effectLst/>
                <a:latin typeface="Arial" pitchFamily="34" charset="0"/>
                <a:ea typeface="MS PGothic" panose="020B0600070205080204" pitchFamily="34" charset="-128"/>
                <a:cs typeface="Arial" pitchFamily="34" charset="0"/>
              </a:rPr>
              <a:t>yr</a:t>
            </a:r>
            <a:r>
              <a:rPr lang="en-GB" sz="1200" b="0" i="0" kern="1200" dirty="0">
                <a:solidFill>
                  <a:schemeClr val="tx1"/>
                </a:solidFill>
                <a:effectLst/>
                <a:latin typeface="Arial" pitchFamily="34" charset="0"/>
                <a:ea typeface="MS PGothic" panose="020B0600070205080204" pitchFamily="34" charset="-128"/>
                <a:cs typeface="Arial" pitchFamily="34" charset="0"/>
              </a:rPr>
              <a:t> (97.5% CI) in the </a:t>
            </a:r>
            <a:r>
              <a:rPr lang="en-GB" sz="1200" b="1" i="0" kern="1200" dirty="0">
                <a:solidFill>
                  <a:schemeClr val="tx1"/>
                </a:solidFill>
                <a:effectLst/>
                <a:latin typeface="Arial" pitchFamily="34" charset="0"/>
                <a:ea typeface="MS PGothic" panose="020B0600070205080204" pitchFamily="34" charset="-128"/>
                <a:cs typeface="Arial" pitchFamily="34" charset="0"/>
              </a:rPr>
              <a:t>current </a:t>
            </a:r>
            <a:r>
              <a:rPr lang="en-GB" sz="1200" b="0" i="0" kern="1200" dirty="0">
                <a:solidFill>
                  <a:schemeClr val="tx1"/>
                </a:solidFill>
                <a:effectLst/>
                <a:latin typeface="Arial" pitchFamily="34" charset="0"/>
                <a:ea typeface="MS PGothic" panose="020B0600070205080204" pitchFamily="34" charset="-128"/>
                <a:cs typeface="Arial" pitchFamily="34" charset="0"/>
              </a:rPr>
              <a:t>climate, taking the trend into account. This would have caused flooding in any city.</a:t>
            </a:r>
          </a:p>
          <a:p>
            <a:pPr marL="171450" indent="-171450">
              <a:buFont typeface="Arial" panose="020B0604020202020204" pitchFamily="34" charset="0"/>
              <a:buChar char="•"/>
            </a:pPr>
            <a:r>
              <a:rPr lang="en-GB" sz="1200" b="0" i="0" kern="1200" dirty="0">
                <a:solidFill>
                  <a:schemeClr val="tx1"/>
                </a:solidFill>
                <a:effectLst/>
                <a:latin typeface="Arial" pitchFamily="34" charset="0"/>
                <a:ea typeface="MS PGothic" panose="020B0600070205080204" pitchFamily="34" charset="-128"/>
                <a:cs typeface="Arial" pitchFamily="34" charset="0"/>
              </a:rPr>
              <a:t>Strong evidence that global warming has increased the intensity of the three-day rainfall extremes on the Gulf Coast, or equivalently, has increased the probability of a given rainfall event. Based on </a:t>
            </a:r>
            <a:r>
              <a:rPr lang="da-DK" sz="1200" b="0" i="0" kern="1200" dirty="0" err="1">
                <a:solidFill>
                  <a:schemeClr val="tx1"/>
                </a:solidFill>
                <a:effectLst/>
                <a:latin typeface="Arial" pitchFamily="34" charset="0"/>
                <a:ea typeface="MS PGothic" panose="020B0600070205080204" pitchFamily="34" charset="-128"/>
                <a:cs typeface="Arial" pitchFamily="34" charset="0"/>
              </a:rPr>
              <a:t>extrapolations</a:t>
            </a:r>
            <a:r>
              <a:rPr lang="da-DK" sz="1200" b="0" i="0" kern="1200" dirty="0">
                <a:solidFill>
                  <a:schemeClr val="tx1"/>
                </a:solidFill>
                <a:effectLst/>
                <a:latin typeface="Arial" pitchFamily="34" charset="0"/>
                <a:ea typeface="MS PGothic" panose="020B0600070205080204" pitchFamily="34" charset="-128"/>
                <a:cs typeface="Arial" pitchFamily="34" charset="0"/>
              </a:rPr>
              <a:t> from </a:t>
            </a:r>
            <a:r>
              <a:rPr lang="en-GB" sz="1200" b="0" i="0" kern="1200" dirty="0">
                <a:solidFill>
                  <a:schemeClr val="tx1"/>
                </a:solidFill>
                <a:effectLst/>
                <a:latin typeface="Arial" pitchFamily="34" charset="0"/>
                <a:ea typeface="MS PGothic" panose="020B0600070205080204" pitchFamily="34" charset="-128"/>
                <a:cs typeface="Arial" pitchFamily="34" charset="0"/>
              </a:rPr>
              <a:t>observed for extreme events, we find that the</a:t>
            </a:r>
          </a:p>
          <a:p>
            <a:pPr marL="171450" indent="-171450">
              <a:buFont typeface="Arial" panose="020B0604020202020204" pitchFamily="34" charset="0"/>
              <a:buChar char="•"/>
            </a:pPr>
            <a:r>
              <a:rPr lang="en-GB" sz="1200" b="1" i="0" kern="1200" dirty="0">
                <a:solidFill>
                  <a:schemeClr val="tx1"/>
                </a:solidFill>
                <a:effectLst/>
                <a:latin typeface="Arial" pitchFamily="34" charset="0"/>
                <a:ea typeface="MS PGothic" panose="020B0600070205080204" pitchFamily="34" charset="-128"/>
                <a:cs typeface="Arial" pitchFamily="34" charset="0"/>
              </a:rPr>
              <a:t>intensity of rainfall increased by 15% </a:t>
            </a:r>
            <a:r>
              <a:rPr lang="en-GB" sz="1200" b="0" i="0" kern="1200" dirty="0">
                <a:solidFill>
                  <a:schemeClr val="tx1"/>
                </a:solidFill>
                <a:effectLst/>
                <a:latin typeface="Arial" pitchFamily="34" charset="0"/>
                <a:ea typeface="MS PGothic" panose="020B0600070205080204" pitchFamily="34" charset="-128"/>
                <a:cs typeface="Arial" pitchFamily="34" charset="0"/>
              </a:rPr>
              <a:t>(8%–19%) and</a:t>
            </a:r>
          </a:p>
          <a:p>
            <a:pPr marL="171450" indent="-171450">
              <a:buFont typeface="Arial" panose="020B0604020202020204" pitchFamily="34" charset="0"/>
              <a:buChar char="•"/>
            </a:pPr>
            <a:r>
              <a:rPr lang="en-GB" sz="1200" b="0" i="0" kern="1200" dirty="0">
                <a:solidFill>
                  <a:schemeClr val="tx1"/>
                </a:solidFill>
                <a:effectLst/>
                <a:latin typeface="Arial" pitchFamily="34" charset="0"/>
                <a:ea typeface="MS PGothic" panose="020B0600070205080204" pitchFamily="34" charset="-128"/>
                <a:cs typeface="Arial" pitchFamily="34" charset="0"/>
              </a:rPr>
              <a:t>the probability of this much rain or more by a factor of three (1.5–5).</a:t>
            </a:r>
          </a:p>
          <a:p>
            <a:pPr marL="171450" indent="-171450">
              <a:buFont typeface="Arial" panose="020B0604020202020204" pitchFamily="34" charset="0"/>
              <a:buChar char="•"/>
            </a:pPr>
            <a:r>
              <a:rPr lang="en-GB" sz="1200" b="0" i="0" kern="1200" dirty="0">
                <a:solidFill>
                  <a:schemeClr val="tx1"/>
                </a:solidFill>
                <a:effectLst/>
                <a:latin typeface="Arial" pitchFamily="34" charset="0"/>
                <a:ea typeface="MS PGothic" panose="020B0600070205080204" pitchFamily="34" charset="-128"/>
                <a:cs typeface="Arial" pitchFamily="34" charset="0"/>
              </a:rPr>
              <a:t>This increase in rainfall intensity contributed to the flooding observed in Houston and surrounding areas.</a:t>
            </a:r>
          </a:p>
          <a:p>
            <a:pPr marL="171450" indent="-171450">
              <a:buFont typeface="Arial" panose="020B0604020202020204" pitchFamily="34" charset="0"/>
              <a:buChar char="•"/>
            </a:pPr>
            <a:endParaRPr lang="da-DK" dirty="0"/>
          </a:p>
          <a:p>
            <a:r>
              <a:rPr lang="da-DK" dirty="0"/>
              <a:t>See </a:t>
            </a:r>
            <a:r>
              <a:rPr lang="da-DK" dirty="0" err="1"/>
              <a:t>full</a:t>
            </a:r>
            <a:r>
              <a:rPr lang="da-DK" dirty="0"/>
              <a:t> </a:t>
            </a:r>
            <a:r>
              <a:rPr lang="da-DK" dirty="0" err="1"/>
              <a:t>analysis</a:t>
            </a:r>
            <a:r>
              <a:rPr lang="da-DK" dirty="0"/>
              <a:t> </a:t>
            </a:r>
            <a:r>
              <a:rPr lang="da-DK" dirty="0" err="1"/>
              <a:t>here</a:t>
            </a:r>
            <a:r>
              <a:rPr lang="da-DK" dirty="0"/>
              <a:t>: https://www.worldweatherattribution.org/hurricane-harvey-august-2017/</a:t>
            </a:r>
          </a:p>
          <a:p>
            <a:r>
              <a:rPr lang="da-DK" dirty="0"/>
              <a:t> </a:t>
            </a:r>
            <a:endParaRPr lang="en-GB" dirty="0"/>
          </a:p>
        </p:txBody>
      </p:sp>
      <p:sp>
        <p:nvSpPr>
          <p:cNvPr id="4" name="Slide Number Placeholder 3"/>
          <p:cNvSpPr>
            <a:spLocks noGrp="1"/>
          </p:cNvSpPr>
          <p:nvPr>
            <p:ph type="sldNum" sz="quarter" idx="5"/>
          </p:nvPr>
        </p:nvSpPr>
        <p:spPr/>
        <p:txBody>
          <a:bodyPr/>
          <a:lstStyle/>
          <a:p>
            <a:pPr>
              <a:defRPr/>
            </a:pPr>
            <a:fld id="{70B79391-F861-417E-A4CF-DFEF015919AF}" type="slidenum">
              <a:rPr lang="da-DK" altLang="en-US" smtClean="0"/>
              <a:pPr>
                <a:defRPr/>
              </a:pPr>
              <a:t>34</a:t>
            </a:fld>
            <a:endParaRPr lang="da-DK" altLang="en-US"/>
          </a:p>
        </p:txBody>
      </p:sp>
    </p:spTree>
    <p:extLst>
      <p:ext uri="{BB962C8B-B14F-4D97-AF65-F5344CB8AC3E}">
        <p14:creationId xmlns:p14="http://schemas.microsoft.com/office/powerpoint/2010/main" val="34541120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a:extLst>
              <a:ext uri="{FF2B5EF4-FFF2-40B4-BE49-F238E27FC236}">
                <a16:creationId xmlns:a16="http://schemas.microsoft.com/office/drawing/2014/main" id="{A9CFCDDE-CD81-46A3-A6B8-411698A3F28E}"/>
              </a:ext>
            </a:extLst>
          </p:cNvPr>
          <p:cNvSpPr>
            <a:spLocks noGrp="1" noRot="1" noChangeAspect="1" noChangeArrowheads="1" noTextEdit="1"/>
          </p:cNvSpPr>
          <p:nvPr>
            <p:ph type="sldImg"/>
          </p:nvPr>
        </p:nvSpPr>
        <p:spPr>
          <a:ln/>
        </p:spPr>
      </p:sp>
      <p:sp>
        <p:nvSpPr>
          <p:cNvPr id="65538" name="Notes Placeholder 2">
            <a:extLst>
              <a:ext uri="{FF2B5EF4-FFF2-40B4-BE49-F238E27FC236}">
                <a16:creationId xmlns:a16="http://schemas.microsoft.com/office/drawing/2014/main" id="{DE288B54-896C-47A6-B853-1DD78A723A1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r>
              <a:rPr lang="en-US" dirty="0"/>
              <a:t>Attribution study showed:</a:t>
            </a:r>
          </a:p>
          <a:p>
            <a:pPr marL="0" marR="0" lvl="0" indent="0" algn="l" defTabSz="914400" rtl="0" eaLnBrk="0" fontAlgn="base" latinLnBrk="0" hangingPunct="0">
              <a:lnSpc>
                <a:spcPct val="100000"/>
              </a:lnSpc>
              <a:spcBef>
                <a:spcPct val="30000"/>
              </a:spcBef>
              <a:spcAft>
                <a:spcPct val="0"/>
              </a:spcAft>
              <a:buClrTx/>
              <a:buSzTx/>
              <a:buFont typeface="Arial" panose="020B0604020202020204" pitchFamily="34" charset="0"/>
              <a:buNone/>
              <a:tabLst/>
              <a:defRPr/>
            </a:pPr>
            <a:endParaRPr lang="en-US" dirty="0"/>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dirty="0"/>
              <a:t>The heaviest one-day rainfall in the region in more than a century: </a:t>
            </a:r>
            <a:r>
              <a:rPr lang="en-US" baseline="0" dirty="0"/>
              <a:t>494mm</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a:t>Left &gt;3 million people without basic services, collapsed roads and bridges, and halted air and train travel in and out of the city, stranding hundreds of passengers.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baseline="0" dirty="0"/>
              <a:t>Many newspapers and political figures speculated about the role of climate change immediately after the event. But a scientific answer was not available. </a:t>
            </a:r>
          </a:p>
          <a:p>
            <a:endParaRPr lang="da-DK" altLang="en-US" dirty="0"/>
          </a:p>
          <a:p>
            <a:r>
              <a:rPr lang="en-US" dirty="0"/>
              <a:t>The probability of occurrence of this event in</a:t>
            </a:r>
            <a:r>
              <a:rPr lang="en-US" baseline="0" dirty="0"/>
              <a:t> the </a:t>
            </a:r>
            <a:r>
              <a:rPr lang="en-US" b="1" baseline="0" dirty="0"/>
              <a:t>current </a:t>
            </a:r>
            <a:r>
              <a:rPr lang="en-US" baseline="0" dirty="0"/>
              <a:t>climate is at least 1 in 600 years, but it could be up to a 1 in 2500 year event – </a:t>
            </a:r>
            <a:r>
              <a:rPr lang="en-US" b="1" baseline="0" dirty="0"/>
              <a:t>very rare</a:t>
            </a:r>
            <a:r>
              <a:rPr lang="en-US" baseline="0" dirty="0"/>
              <a:t>. This would have overwhelmed flood protection measures in any city. </a:t>
            </a:r>
            <a:endParaRPr lang="en-US" dirty="0"/>
          </a:p>
          <a:p>
            <a:endParaRPr lang="en-US" dirty="0"/>
          </a:p>
          <a:p>
            <a:r>
              <a:rPr lang="en-US" dirty="0"/>
              <a:t>Reasoning for no</a:t>
            </a:r>
            <a:r>
              <a:rPr lang="en-US" baseline="0" dirty="0"/>
              <a:t> </a:t>
            </a:r>
            <a:r>
              <a:rPr lang="en-US" dirty="0"/>
              <a:t>anthropogenic climate change effect</a:t>
            </a:r>
            <a:r>
              <a:rPr lang="en-US" baseline="0" dirty="0"/>
              <a:t> might be that greenhouse gases and aerosols have opposing effects (GHG increases rainfall, aerosols decrease). </a:t>
            </a:r>
            <a:endParaRPr lang="en-US" dirty="0"/>
          </a:p>
          <a:p>
            <a:endParaRPr lang="da-DK" altLang="en-US" dirty="0"/>
          </a:p>
          <a:p>
            <a:r>
              <a:rPr lang="da-DK" altLang="en-US" dirty="0"/>
              <a:t>See </a:t>
            </a:r>
            <a:r>
              <a:rPr lang="da-DK" altLang="en-US" dirty="0" err="1"/>
              <a:t>full</a:t>
            </a:r>
            <a:r>
              <a:rPr lang="da-DK" altLang="en-US" dirty="0"/>
              <a:t> </a:t>
            </a:r>
            <a:r>
              <a:rPr lang="da-DK" altLang="en-US" dirty="0" err="1"/>
              <a:t>analysis</a:t>
            </a:r>
            <a:r>
              <a:rPr lang="da-DK" altLang="en-US" dirty="0"/>
              <a:t> </a:t>
            </a:r>
            <a:r>
              <a:rPr lang="da-DK" altLang="en-US" dirty="0" err="1"/>
              <a:t>here</a:t>
            </a:r>
            <a:r>
              <a:rPr lang="da-DK" altLang="en-US" dirty="0"/>
              <a:t>: https://www.worldweatherattribution.org/chennai-floods-december-2015/</a:t>
            </a:r>
          </a:p>
          <a:p>
            <a:endParaRPr lang="da-DK" altLang="en-US" dirty="0"/>
          </a:p>
        </p:txBody>
      </p:sp>
      <p:sp>
        <p:nvSpPr>
          <p:cNvPr id="65539" name="Slide Number Placeholder 3">
            <a:extLst>
              <a:ext uri="{FF2B5EF4-FFF2-40B4-BE49-F238E27FC236}">
                <a16:creationId xmlns:a16="http://schemas.microsoft.com/office/drawing/2014/main" id="{F2A7C3A2-91D5-4664-97C5-34BF1B4BFC8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ABDDDC4-0680-464B-BF29-53792476F53C}" type="slidenum">
              <a:rPr lang="da-DK" altLang="en-US" smtClean="0"/>
              <a:pPr/>
              <a:t>35</a:t>
            </a:fld>
            <a:endParaRPr lang="da-DK"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a:extLst>
              <a:ext uri="{FF2B5EF4-FFF2-40B4-BE49-F238E27FC236}">
                <a16:creationId xmlns:a16="http://schemas.microsoft.com/office/drawing/2014/main" id="{A9CFCDDE-CD81-46A3-A6B8-411698A3F28E}"/>
              </a:ext>
            </a:extLst>
          </p:cNvPr>
          <p:cNvSpPr>
            <a:spLocks noGrp="1" noRot="1" noChangeAspect="1" noChangeArrowheads="1" noTextEdit="1"/>
          </p:cNvSpPr>
          <p:nvPr>
            <p:ph type="sldImg"/>
          </p:nvPr>
        </p:nvSpPr>
        <p:spPr>
          <a:ln/>
        </p:spPr>
      </p:sp>
      <p:sp>
        <p:nvSpPr>
          <p:cNvPr id="65538" name="Notes Placeholder 2">
            <a:extLst>
              <a:ext uri="{FF2B5EF4-FFF2-40B4-BE49-F238E27FC236}">
                <a16:creationId xmlns:a16="http://schemas.microsoft.com/office/drawing/2014/main" id="{DE288B54-896C-47A6-B853-1DD78A723A1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a-DK" altLang="en-US" b="1" dirty="0"/>
              <a:t>OPTIONAL SLIDES – for regional events: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a-DK" alt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da-DK" altLang="en-US" b="1" dirty="0"/>
              <a:t>As facilitator, </a:t>
            </a:r>
            <a:r>
              <a:rPr lang="da-DK" altLang="en-US" b="1" dirty="0" err="1"/>
              <a:t>you</a:t>
            </a:r>
            <a:r>
              <a:rPr lang="da-DK" altLang="en-US" b="1" dirty="0"/>
              <a:t> </a:t>
            </a:r>
            <a:r>
              <a:rPr lang="da-DK" altLang="en-US" b="1" dirty="0" err="1"/>
              <a:t>may</a:t>
            </a:r>
            <a:r>
              <a:rPr lang="da-DK" altLang="en-US" b="1" dirty="0"/>
              <a:t> </a:t>
            </a:r>
            <a:r>
              <a:rPr lang="da-DK" altLang="en-US" b="1" dirty="0" err="1"/>
              <a:t>select</a:t>
            </a:r>
            <a:r>
              <a:rPr lang="da-DK" altLang="en-US" b="1" dirty="0"/>
              <a:t> </a:t>
            </a:r>
            <a:r>
              <a:rPr lang="da-DK" altLang="en-US" b="1" dirty="0" err="1"/>
              <a:t>which</a:t>
            </a:r>
            <a:r>
              <a:rPr lang="da-DK" altLang="en-US" b="1" dirty="0"/>
              <a:t> of the </a:t>
            </a:r>
            <a:r>
              <a:rPr lang="da-DK" altLang="en-US" b="1" dirty="0" err="1"/>
              <a:t>following</a:t>
            </a:r>
            <a:r>
              <a:rPr lang="da-DK" altLang="en-US" b="1" dirty="0"/>
              <a:t> regional </a:t>
            </a:r>
            <a:r>
              <a:rPr lang="da-DK" altLang="en-US" b="1" dirty="0" err="1"/>
              <a:t>examples</a:t>
            </a:r>
            <a:r>
              <a:rPr lang="da-DK" altLang="en-US" b="1" dirty="0"/>
              <a:t> </a:t>
            </a:r>
            <a:r>
              <a:rPr lang="da-DK" altLang="en-US" b="1" dirty="0" err="1"/>
              <a:t>are</a:t>
            </a:r>
            <a:r>
              <a:rPr lang="da-DK" altLang="en-US" b="1" dirty="0"/>
              <a:t> </a:t>
            </a:r>
            <a:r>
              <a:rPr lang="da-DK" altLang="en-US" b="1" dirty="0" err="1"/>
              <a:t>appropriate</a:t>
            </a:r>
            <a:r>
              <a:rPr lang="da-DK" altLang="en-US" b="1" dirty="0"/>
              <a:t> for </a:t>
            </a:r>
            <a:r>
              <a:rPr lang="da-DK" altLang="en-US" b="1" dirty="0" err="1"/>
              <a:t>your</a:t>
            </a:r>
            <a:r>
              <a:rPr lang="da-DK" altLang="en-US" b="1" dirty="0"/>
              <a:t> </a:t>
            </a:r>
            <a:r>
              <a:rPr lang="da-DK" altLang="en-US" b="1" dirty="0" err="1"/>
              <a:t>audience</a:t>
            </a:r>
            <a:r>
              <a:rPr lang="da-DK" altLang="en-US" b="1" dirty="0"/>
              <a:t> – and "</a:t>
            </a:r>
            <a:r>
              <a:rPr lang="da-DK" altLang="en-US" b="1" dirty="0" err="1"/>
              <a:t>unhide</a:t>
            </a:r>
            <a:r>
              <a:rPr lang="da-DK" altLang="en-US" b="1" dirty="0"/>
              <a:t>" the </a:t>
            </a:r>
            <a:r>
              <a:rPr lang="da-DK" altLang="en-US" b="1" dirty="0" err="1"/>
              <a:t>ones</a:t>
            </a:r>
            <a:r>
              <a:rPr lang="da-DK" altLang="en-US" b="1" dirty="0"/>
              <a:t> </a:t>
            </a:r>
            <a:r>
              <a:rPr lang="da-DK" altLang="en-US" b="1" dirty="0" err="1"/>
              <a:t>you</a:t>
            </a:r>
            <a:r>
              <a:rPr lang="da-DK" altLang="en-US" b="1" dirty="0"/>
              <a:t> </a:t>
            </a:r>
            <a:r>
              <a:rPr lang="da-DK" altLang="en-US" b="1" dirty="0" err="1"/>
              <a:t>need</a:t>
            </a:r>
            <a:r>
              <a:rPr lang="da-DK" altLang="en-US" b="1" dirty="0"/>
              <a:t> (NOTE: to </a:t>
            </a:r>
            <a:r>
              <a:rPr lang="da-DK" altLang="en-US" b="1" dirty="0" err="1"/>
              <a:t>unhide</a:t>
            </a:r>
            <a:r>
              <a:rPr lang="da-DK" altLang="en-US" b="1" dirty="0"/>
              <a:t>, 'right-</a:t>
            </a:r>
            <a:r>
              <a:rPr lang="da-DK" altLang="en-US" b="1" dirty="0" err="1"/>
              <a:t>click</a:t>
            </a:r>
            <a:r>
              <a:rPr lang="da-DK" altLang="en-US" b="1" dirty="0"/>
              <a:t>' on the slide in the overview to the </a:t>
            </a:r>
            <a:r>
              <a:rPr lang="da-DK" altLang="en-US" b="1" dirty="0" err="1"/>
              <a:t>left</a:t>
            </a:r>
            <a:r>
              <a:rPr lang="da-DK" altLang="en-US" b="1" dirty="0"/>
              <a:t> in the </a:t>
            </a:r>
            <a:r>
              <a:rPr lang="da-DK" altLang="en-US" b="1" dirty="0" err="1"/>
              <a:t>powerpoint</a:t>
            </a:r>
            <a:r>
              <a:rPr lang="da-DK" altLang="en-US" b="1" dirty="0"/>
              <a:t> layout, and </a:t>
            </a:r>
            <a:r>
              <a:rPr lang="da-DK" altLang="en-US" b="1" dirty="0" err="1"/>
              <a:t>click</a:t>
            </a:r>
            <a:r>
              <a:rPr lang="da-DK" altLang="en-US" b="1" dirty="0"/>
              <a:t> '</a:t>
            </a:r>
            <a:r>
              <a:rPr lang="da-DK" altLang="en-US" b="1" dirty="0" err="1"/>
              <a:t>hide</a:t>
            </a:r>
            <a:r>
              <a:rPr lang="da-DK" altLang="en-US" b="1" dirty="0"/>
              <a:t>').</a:t>
            </a:r>
          </a:p>
          <a:p>
            <a:endParaRPr lang="da-DK" altLang="en-US" dirty="0"/>
          </a:p>
          <a:p>
            <a:r>
              <a:rPr lang="da-DK" altLang="en-US" dirty="0"/>
              <a:t>See more on the source: https://theconversation.com/infographic-climate-change-and-2015s-year-of-wild-weather-70485</a:t>
            </a:r>
          </a:p>
          <a:p>
            <a:endParaRPr lang="da-DK" altLang="en-US" dirty="0"/>
          </a:p>
          <a:p>
            <a:r>
              <a:rPr lang="da-DK" altLang="en-US" dirty="0"/>
              <a:t>The </a:t>
            </a:r>
            <a:r>
              <a:rPr lang="da-DK" altLang="en-US" dirty="0" err="1"/>
              <a:t>background</a:t>
            </a:r>
            <a:r>
              <a:rPr lang="da-DK" altLang="en-US" dirty="0"/>
              <a:t> </a:t>
            </a:r>
            <a:r>
              <a:rPr lang="da-DK" altLang="en-US" dirty="0" err="1"/>
              <a:t>reports</a:t>
            </a:r>
            <a:r>
              <a:rPr lang="da-DK" altLang="en-US" dirty="0"/>
              <a:t> from 2011 and </a:t>
            </a:r>
            <a:r>
              <a:rPr lang="da-DK" altLang="en-US" dirty="0" err="1"/>
              <a:t>onward</a:t>
            </a:r>
            <a:r>
              <a:rPr lang="da-DK" altLang="en-US" dirty="0"/>
              <a:t> </a:t>
            </a:r>
            <a:r>
              <a:rPr lang="da-DK" altLang="en-US" dirty="0" err="1"/>
              <a:t>are</a:t>
            </a:r>
            <a:r>
              <a:rPr lang="da-DK" altLang="en-US" dirty="0"/>
              <a:t> </a:t>
            </a:r>
            <a:r>
              <a:rPr lang="da-DK" altLang="en-US" dirty="0" err="1"/>
              <a:t>available</a:t>
            </a:r>
            <a:r>
              <a:rPr lang="da-DK" altLang="en-US" dirty="0"/>
              <a:t> </a:t>
            </a:r>
            <a:r>
              <a:rPr lang="da-DK" altLang="en-US" dirty="0" err="1"/>
              <a:t>here</a:t>
            </a:r>
            <a:r>
              <a:rPr lang="da-DK" altLang="en-US" dirty="0"/>
              <a:t>:</a:t>
            </a:r>
          </a:p>
          <a:p>
            <a:r>
              <a:rPr lang="da-DK" altLang="en-US" dirty="0"/>
              <a:t>"</a:t>
            </a:r>
            <a:r>
              <a:rPr lang="da-DK" altLang="en-US" dirty="0" err="1"/>
              <a:t>Explaining</a:t>
            </a:r>
            <a:r>
              <a:rPr lang="da-DK" altLang="en-US" dirty="0"/>
              <a:t> </a:t>
            </a:r>
            <a:r>
              <a:rPr lang="da-DK" altLang="en-US" dirty="0" err="1"/>
              <a:t>extreme</a:t>
            </a:r>
            <a:r>
              <a:rPr lang="da-DK" altLang="en-US" dirty="0"/>
              <a:t> events of 2017 from a </a:t>
            </a:r>
            <a:r>
              <a:rPr lang="da-DK" altLang="en-US" dirty="0" err="1"/>
              <a:t>climate</a:t>
            </a:r>
            <a:r>
              <a:rPr lang="da-DK" altLang="en-US" dirty="0"/>
              <a:t> </a:t>
            </a:r>
            <a:r>
              <a:rPr lang="da-DK" altLang="en-US" dirty="0" err="1"/>
              <a:t>perspective</a:t>
            </a:r>
            <a:r>
              <a:rPr lang="da-DK" altLang="en-US" dirty="0"/>
              <a:t>": https://www.ametsoc.org/ams/index.cfm/publications/bulletin-of-the-american-meteorological-society-bams/explaining-extreme-events-from-a-climate-perspective/</a:t>
            </a:r>
          </a:p>
          <a:p>
            <a:endParaRPr lang="da-DK" altLang="en-US" dirty="0"/>
          </a:p>
          <a:p>
            <a:endParaRPr lang="en-GB" altLang="en-US" dirty="0"/>
          </a:p>
        </p:txBody>
      </p:sp>
      <p:sp>
        <p:nvSpPr>
          <p:cNvPr id="65539" name="Slide Number Placeholder 3">
            <a:extLst>
              <a:ext uri="{FF2B5EF4-FFF2-40B4-BE49-F238E27FC236}">
                <a16:creationId xmlns:a16="http://schemas.microsoft.com/office/drawing/2014/main" id="{F2A7C3A2-91D5-4664-97C5-34BF1B4BFC8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9ABDDDC4-0680-464B-BF29-53792476F53C}" type="slidenum">
              <a:rPr lang="da-DK" altLang="en-US" smtClean="0"/>
              <a:pPr/>
              <a:t>36</a:t>
            </a:fld>
            <a:endParaRPr lang="da-DK" altLang="en-US"/>
          </a:p>
        </p:txBody>
      </p:sp>
    </p:spTree>
    <p:extLst>
      <p:ext uri="{BB962C8B-B14F-4D97-AF65-F5344CB8AC3E}">
        <p14:creationId xmlns:p14="http://schemas.microsoft.com/office/powerpoint/2010/main" val="41871739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a:extLst>
              <a:ext uri="{FF2B5EF4-FFF2-40B4-BE49-F238E27FC236}">
                <a16:creationId xmlns:a16="http://schemas.microsoft.com/office/drawing/2014/main" id="{1E8DD719-7C9B-4F87-9073-CB552194912A}"/>
              </a:ext>
            </a:extLst>
          </p:cNvPr>
          <p:cNvSpPr>
            <a:spLocks noGrp="1" noRot="1" noChangeAspect="1" noChangeArrowheads="1" noTextEdit="1"/>
          </p:cNvSpPr>
          <p:nvPr>
            <p:ph type="sldImg"/>
          </p:nvPr>
        </p:nvSpPr>
        <p:spPr>
          <a:ln/>
        </p:spPr>
      </p:sp>
      <p:sp>
        <p:nvSpPr>
          <p:cNvPr id="67586" name="Notes Placeholder 2">
            <a:extLst>
              <a:ext uri="{FF2B5EF4-FFF2-40B4-BE49-F238E27FC236}">
                <a16:creationId xmlns:a16="http://schemas.microsoft.com/office/drawing/2014/main" id="{5A07188D-BCC6-4408-B51A-2D598B2A495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a-DK" altLang="en-US" b="1" dirty="0"/>
              <a:t>OPTIONAL SLIDES – for regional events: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a-DK" alt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da-DK" altLang="en-US" b="1" dirty="0"/>
              <a:t>As facilitator, </a:t>
            </a:r>
            <a:r>
              <a:rPr lang="da-DK" altLang="en-US" b="1" dirty="0" err="1"/>
              <a:t>you</a:t>
            </a:r>
            <a:r>
              <a:rPr lang="da-DK" altLang="en-US" b="1" dirty="0"/>
              <a:t> </a:t>
            </a:r>
            <a:r>
              <a:rPr lang="da-DK" altLang="en-US" b="1" dirty="0" err="1"/>
              <a:t>may</a:t>
            </a:r>
            <a:r>
              <a:rPr lang="da-DK" altLang="en-US" b="1" dirty="0"/>
              <a:t> </a:t>
            </a:r>
            <a:r>
              <a:rPr lang="da-DK" altLang="en-US" b="1" dirty="0" err="1"/>
              <a:t>select</a:t>
            </a:r>
            <a:r>
              <a:rPr lang="da-DK" altLang="en-US" b="1" dirty="0"/>
              <a:t> </a:t>
            </a:r>
            <a:r>
              <a:rPr lang="da-DK" altLang="en-US" b="1" dirty="0" err="1"/>
              <a:t>which</a:t>
            </a:r>
            <a:r>
              <a:rPr lang="da-DK" altLang="en-US" b="1" dirty="0"/>
              <a:t> of the </a:t>
            </a:r>
            <a:r>
              <a:rPr lang="da-DK" altLang="en-US" b="1" dirty="0" err="1"/>
              <a:t>following</a:t>
            </a:r>
            <a:r>
              <a:rPr lang="da-DK" altLang="en-US" b="1" dirty="0"/>
              <a:t> regional </a:t>
            </a:r>
            <a:r>
              <a:rPr lang="da-DK" altLang="en-US" b="1" dirty="0" err="1"/>
              <a:t>examples</a:t>
            </a:r>
            <a:r>
              <a:rPr lang="da-DK" altLang="en-US" b="1" dirty="0"/>
              <a:t> </a:t>
            </a:r>
            <a:r>
              <a:rPr lang="da-DK" altLang="en-US" b="1" dirty="0" err="1"/>
              <a:t>are</a:t>
            </a:r>
            <a:r>
              <a:rPr lang="da-DK" altLang="en-US" b="1" dirty="0"/>
              <a:t> </a:t>
            </a:r>
            <a:r>
              <a:rPr lang="da-DK" altLang="en-US" b="1" dirty="0" err="1"/>
              <a:t>appropriate</a:t>
            </a:r>
            <a:r>
              <a:rPr lang="da-DK" altLang="en-US" b="1" dirty="0"/>
              <a:t> for </a:t>
            </a:r>
            <a:r>
              <a:rPr lang="da-DK" altLang="en-US" b="1" dirty="0" err="1"/>
              <a:t>your</a:t>
            </a:r>
            <a:r>
              <a:rPr lang="da-DK" altLang="en-US" b="1" dirty="0"/>
              <a:t> </a:t>
            </a:r>
            <a:r>
              <a:rPr lang="da-DK" altLang="en-US" b="1" dirty="0" err="1"/>
              <a:t>audience</a:t>
            </a:r>
            <a:r>
              <a:rPr lang="da-DK" altLang="en-US" b="1" dirty="0"/>
              <a:t> – and "</a:t>
            </a:r>
            <a:r>
              <a:rPr lang="da-DK" altLang="en-US" b="1" dirty="0" err="1"/>
              <a:t>unhide</a:t>
            </a:r>
            <a:r>
              <a:rPr lang="da-DK" altLang="en-US" b="1" dirty="0"/>
              <a:t>" the </a:t>
            </a:r>
            <a:r>
              <a:rPr lang="da-DK" altLang="en-US" b="1" dirty="0" err="1"/>
              <a:t>ones</a:t>
            </a:r>
            <a:r>
              <a:rPr lang="da-DK" altLang="en-US" b="1" dirty="0"/>
              <a:t> </a:t>
            </a:r>
            <a:r>
              <a:rPr lang="da-DK" altLang="en-US" b="1" dirty="0" err="1"/>
              <a:t>you</a:t>
            </a:r>
            <a:r>
              <a:rPr lang="da-DK" altLang="en-US" b="1" dirty="0"/>
              <a:t> </a:t>
            </a:r>
            <a:r>
              <a:rPr lang="da-DK" altLang="en-US" b="1" dirty="0" err="1"/>
              <a:t>need</a:t>
            </a:r>
            <a:r>
              <a:rPr lang="da-DK" altLang="en-US" b="1" dirty="0"/>
              <a:t> (NOTE: to </a:t>
            </a:r>
            <a:r>
              <a:rPr lang="da-DK" altLang="en-US" b="1" dirty="0" err="1"/>
              <a:t>unhide</a:t>
            </a:r>
            <a:r>
              <a:rPr lang="da-DK" altLang="en-US" b="1" dirty="0"/>
              <a:t>, 'right-</a:t>
            </a:r>
            <a:r>
              <a:rPr lang="da-DK" altLang="en-US" b="1" dirty="0" err="1"/>
              <a:t>click</a:t>
            </a:r>
            <a:r>
              <a:rPr lang="da-DK" altLang="en-US" b="1" dirty="0"/>
              <a:t>' on the slide in the overview to the </a:t>
            </a:r>
            <a:r>
              <a:rPr lang="da-DK" altLang="en-US" b="1" dirty="0" err="1"/>
              <a:t>left</a:t>
            </a:r>
            <a:r>
              <a:rPr lang="da-DK" altLang="en-US" b="1" dirty="0"/>
              <a:t> in the </a:t>
            </a:r>
            <a:r>
              <a:rPr lang="da-DK" altLang="en-US" b="1" dirty="0" err="1"/>
              <a:t>powerpoint</a:t>
            </a:r>
            <a:r>
              <a:rPr lang="da-DK" altLang="en-US" b="1" dirty="0"/>
              <a:t> layout, and </a:t>
            </a:r>
            <a:r>
              <a:rPr lang="da-DK" altLang="en-US" b="1" dirty="0" err="1"/>
              <a:t>click</a:t>
            </a:r>
            <a:r>
              <a:rPr lang="da-DK" altLang="en-US" b="1" dirty="0"/>
              <a:t> '</a:t>
            </a:r>
            <a:r>
              <a:rPr lang="da-DK" altLang="en-US" b="1" dirty="0" err="1"/>
              <a:t>hide</a:t>
            </a:r>
            <a:r>
              <a:rPr lang="da-DK" altLang="en-US" b="1" dirty="0"/>
              <a:t>').</a:t>
            </a:r>
          </a:p>
          <a:p>
            <a:endParaRPr lang="da-DK" altLang="en-US" dirty="0"/>
          </a:p>
          <a:p>
            <a:r>
              <a:rPr lang="da-DK" altLang="en-US" dirty="0"/>
              <a:t>See more on the source: https://theconversation.com/infographic-climate-change-and-2015s-year-of-wild-weather-70485</a:t>
            </a:r>
          </a:p>
          <a:p>
            <a:endParaRPr lang="da-DK" altLang="en-US" dirty="0"/>
          </a:p>
          <a:p>
            <a:r>
              <a:rPr lang="da-DK" altLang="en-US" dirty="0"/>
              <a:t>The </a:t>
            </a:r>
            <a:r>
              <a:rPr lang="da-DK" altLang="en-US" dirty="0" err="1"/>
              <a:t>background</a:t>
            </a:r>
            <a:r>
              <a:rPr lang="da-DK" altLang="en-US" dirty="0"/>
              <a:t> </a:t>
            </a:r>
            <a:r>
              <a:rPr lang="da-DK" altLang="en-US" dirty="0" err="1"/>
              <a:t>reports</a:t>
            </a:r>
            <a:r>
              <a:rPr lang="da-DK" altLang="en-US" dirty="0"/>
              <a:t> from 2011 and </a:t>
            </a:r>
            <a:r>
              <a:rPr lang="da-DK" altLang="en-US" dirty="0" err="1"/>
              <a:t>onward</a:t>
            </a:r>
            <a:r>
              <a:rPr lang="da-DK" altLang="en-US" dirty="0"/>
              <a:t> </a:t>
            </a:r>
            <a:r>
              <a:rPr lang="da-DK" altLang="en-US" dirty="0" err="1"/>
              <a:t>are</a:t>
            </a:r>
            <a:r>
              <a:rPr lang="da-DK" altLang="en-US" dirty="0"/>
              <a:t> </a:t>
            </a:r>
            <a:r>
              <a:rPr lang="da-DK" altLang="en-US" dirty="0" err="1"/>
              <a:t>available</a:t>
            </a:r>
            <a:r>
              <a:rPr lang="da-DK" altLang="en-US" dirty="0"/>
              <a:t> </a:t>
            </a:r>
            <a:r>
              <a:rPr lang="da-DK" altLang="en-US" dirty="0" err="1"/>
              <a:t>here</a:t>
            </a:r>
            <a:r>
              <a:rPr lang="da-DK" altLang="en-US" dirty="0"/>
              <a:t>:</a:t>
            </a:r>
          </a:p>
          <a:p>
            <a:r>
              <a:rPr lang="da-DK" altLang="en-US" dirty="0"/>
              <a:t>"</a:t>
            </a:r>
            <a:r>
              <a:rPr lang="da-DK" altLang="en-US" dirty="0" err="1"/>
              <a:t>Explaining</a:t>
            </a:r>
            <a:r>
              <a:rPr lang="da-DK" altLang="en-US" dirty="0"/>
              <a:t> </a:t>
            </a:r>
            <a:r>
              <a:rPr lang="da-DK" altLang="en-US" dirty="0" err="1"/>
              <a:t>extreme</a:t>
            </a:r>
            <a:r>
              <a:rPr lang="da-DK" altLang="en-US" dirty="0"/>
              <a:t> events of 2017 from a </a:t>
            </a:r>
            <a:r>
              <a:rPr lang="da-DK" altLang="en-US" dirty="0" err="1"/>
              <a:t>climate</a:t>
            </a:r>
            <a:r>
              <a:rPr lang="da-DK" altLang="en-US" dirty="0"/>
              <a:t> </a:t>
            </a:r>
            <a:r>
              <a:rPr lang="da-DK" altLang="en-US" dirty="0" err="1"/>
              <a:t>perspective</a:t>
            </a:r>
            <a:r>
              <a:rPr lang="da-DK" altLang="en-US" dirty="0"/>
              <a:t>": https://www.ametsoc.org/ams/index.cfm/publications/bulletin-of-the-american-meteorological-society-bams/explaining-extreme-events-from-a-climate-perspective/</a:t>
            </a:r>
          </a:p>
          <a:p>
            <a:endParaRPr lang="da-DK" altLang="en-US" dirty="0"/>
          </a:p>
          <a:p>
            <a:endParaRPr lang="en-GB" altLang="en-US" dirty="0"/>
          </a:p>
        </p:txBody>
      </p:sp>
      <p:sp>
        <p:nvSpPr>
          <p:cNvPr id="67587" name="Slide Number Placeholder 3">
            <a:extLst>
              <a:ext uri="{FF2B5EF4-FFF2-40B4-BE49-F238E27FC236}">
                <a16:creationId xmlns:a16="http://schemas.microsoft.com/office/drawing/2014/main" id="{8896FB70-1676-4059-8579-7FF96D13C1E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03804E6-3BCC-46F4-86E4-0D8BCDD7A03A}" type="slidenum">
              <a:rPr lang="da-DK" altLang="en-US" smtClean="0"/>
              <a:pPr/>
              <a:t>37</a:t>
            </a:fld>
            <a:endParaRPr lang="da-DK"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a:extLst>
              <a:ext uri="{FF2B5EF4-FFF2-40B4-BE49-F238E27FC236}">
                <a16:creationId xmlns:a16="http://schemas.microsoft.com/office/drawing/2014/main" id="{7C3716F3-5D26-4E98-9C37-5BEEAEE6F5FF}"/>
              </a:ext>
            </a:extLst>
          </p:cNvPr>
          <p:cNvSpPr>
            <a:spLocks noGrp="1" noRot="1" noChangeAspect="1" noChangeArrowheads="1" noTextEdit="1"/>
          </p:cNvSpPr>
          <p:nvPr>
            <p:ph type="sldImg"/>
          </p:nvPr>
        </p:nvSpPr>
        <p:spPr>
          <a:ln/>
        </p:spPr>
      </p:sp>
      <p:sp>
        <p:nvSpPr>
          <p:cNvPr id="69634" name="Notes Placeholder 2">
            <a:extLst>
              <a:ext uri="{FF2B5EF4-FFF2-40B4-BE49-F238E27FC236}">
                <a16:creationId xmlns:a16="http://schemas.microsoft.com/office/drawing/2014/main" id="{73495AB1-87FE-41B2-9A97-9A888F09DD0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a-DK" altLang="en-US" b="1" dirty="0"/>
              <a:t>OPTIONAL SLIDES – for regional events: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da-DK" alt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da-DK" altLang="en-US" b="1" dirty="0"/>
              <a:t>As facilitator, </a:t>
            </a:r>
            <a:r>
              <a:rPr lang="da-DK" altLang="en-US" b="1" dirty="0" err="1"/>
              <a:t>you</a:t>
            </a:r>
            <a:r>
              <a:rPr lang="da-DK" altLang="en-US" b="1" dirty="0"/>
              <a:t> </a:t>
            </a:r>
            <a:r>
              <a:rPr lang="da-DK" altLang="en-US" b="1" dirty="0" err="1"/>
              <a:t>may</a:t>
            </a:r>
            <a:r>
              <a:rPr lang="da-DK" altLang="en-US" b="1" dirty="0"/>
              <a:t> </a:t>
            </a:r>
            <a:r>
              <a:rPr lang="da-DK" altLang="en-US" b="1" dirty="0" err="1"/>
              <a:t>select</a:t>
            </a:r>
            <a:r>
              <a:rPr lang="da-DK" altLang="en-US" b="1" dirty="0"/>
              <a:t> </a:t>
            </a:r>
            <a:r>
              <a:rPr lang="da-DK" altLang="en-US" b="1" dirty="0" err="1"/>
              <a:t>which</a:t>
            </a:r>
            <a:r>
              <a:rPr lang="da-DK" altLang="en-US" b="1" dirty="0"/>
              <a:t> of the </a:t>
            </a:r>
            <a:r>
              <a:rPr lang="da-DK" altLang="en-US" b="1" dirty="0" err="1"/>
              <a:t>following</a:t>
            </a:r>
            <a:r>
              <a:rPr lang="da-DK" altLang="en-US" b="1" dirty="0"/>
              <a:t> regional </a:t>
            </a:r>
            <a:r>
              <a:rPr lang="da-DK" altLang="en-US" b="1" dirty="0" err="1"/>
              <a:t>examples</a:t>
            </a:r>
            <a:r>
              <a:rPr lang="da-DK" altLang="en-US" b="1" dirty="0"/>
              <a:t> </a:t>
            </a:r>
            <a:r>
              <a:rPr lang="da-DK" altLang="en-US" b="1" dirty="0" err="1"/>
              <a:t>are</a:t>
            </a:r>
            <a:r>
              <a:rPr lang="da-DK" altLang="en-US" b="1" dirty="0"/>
              <a:t> </a:t>
            </a:r>
            <a:r>
              <a:rPr lang="da-DK" altLang="en-US" b="1" dirty="0" err="1"/>
              <a:t>appropriate</a:t>
            </a:r>
            <a:r>
              <a:rPr lang="da-DK" altLang="en-US" b="1" dirty="0"/>
              <a:t> for </a:t>
            </a:r>
            <a:r>
              <a:rPr lang="da-DK" altLang="en-US" b="1" dirty="0" err="1"/>
              <a:t>your</a:t>
            </a:r>
            <a:r>
              <a:rPr lang="da-DK" altLang="en-US" b="1" dirty="0"/>
              <a:t> </a:t>
            </a:r>
            <a:r>
              <a:rPr lang="da-DK" altLang="en-US" b="1" dirty="0" err="1"/>
              <a:t>audience</a:t>
            </a:r>
            <a:r>
              <a:rPr lang="da-DK" altLang="en-US" b="1" dirty="0"/>
              <a:t> – and "</a:t>
            </a:r>
            <a:r>
              <a:rPr lang="da-DK" altLang="en-US" b="1" dirty="0" err="1"/>
              <a:t>unhide</a:t>
            </a:r>
            <a:r>
              <a:rPr lang="da-DK" altLang="en-US" b="1" dirty="0"/>
              <a:t>" the </a:t>
            </a:r>
            <a:r>
              <a:rPr lang="da-DK" altLang="en-US" b="1" dirty="0" err="1"/>
              <a:t>ones</a:t>
            </a:r>
            <a:r>
              <a:rPr lang="da-DK" altLang="en-US" b="1" dirty="0"/>
              <a:t> </a:t>
            </a:r>
            <a:r>
              <a:rPr lang="da-DK" altLang="en-US" b="1" dirty="0" err="1"/>
              <a:t>you</a:t>
            </a:r>
            <a:r>
              <a:rPr lang="da-DK" altLang="en-US" b="1" dirty="0"/>
              <a:t> </a:t>
            </a:r>
            <a:r>
              <a:rPr lang="da-DK" altLang="en-US" b="1" dirty="0" err="1"/>
              <a:t>need</a:t>
            </a:r>
            <a:r>
              <a:rPr lang="da-DK" altLang="en-US" b="1" dirty="0"/>
              <a:t> (NOTE: to </a:t>
            </a:r>
            <a:r>
              <a:rPr lang="da-DK" altLang="en-US" b="1" dirty="0" err="1"/>
              <a:t>unhide</a:t>
            </a:r>
            <a:r>
              <a:rPr lang="da-DK" altLang="en-US" b="1" dirty="0"/>
              <a:t>, 'right-</a:t>
            </a:r>
            <a:r>
              <a:rPr lang="da-DK" altLang="en-US" b="1" dirty="0" err="1"/>
              <a:t>click</a:t>
            </a:r>
            <a:r>
              <a:rPr lang="da-DK" altLang="en-US" b="1" dirty="0"/>
              <a:t>' on the slide in the overview to the </a:t>
            </a:r>
            <a:r>
              <a:rPr lang="da-DK" altLang="en-US" b="1" dirty="0" err="1"/>
              <a:t>left</a:t>
            </a:r>
            <a:r>
              <a:rPr lang="da-DK" altLang="en-US" b="1" dirty="0"/>
              <a:t> in the </a:t>
            </a:r>
            <a:r>
              <a:rPr lang="da-DK" altLang="en-US" b="1" dirty="0" err="1"/>
              <a:t>powerpoint</a:t>
            </a:r>
            <a:r>
              <a:rPr lang="da-DK" altLang="en-US" b="1" dirty="0"/>
              <a:t> layout, and </a:t>
            </a:r>
            <a:r>
              <a:rPr lang="da-DK" altLang="en-US" b="1" dirty="0" err="1"/>
              <a:t>click</a:t>
            </a:r>
            <a:r>
              <a:rPr lang="da-DK" altLang="en-US" b="1" dirty="0"/>
              <a:t> '</a:t>
            </a:r>
            <a:r>
              <a:rPr lang="da-DK" altLang="en-US" b="1" dirty="0" err="1"/>
              <a:t>hide</a:t>
            </a:r>
            <a:r>
              <a:rPr lang="da-DK" altLang="en-US" b="1" dirty="0"/>
              <a:t>').</a:t>
            </a:r>
          </a:p>
          <a:p>
            <a:endParaRPr lang="da-DK" altLang="en-US" dirty="0"/>
          </a:p>
          <a:p>
            <a:r>
              <a:rPr lang="da-DK" altLang="en-US" dirty="0"/>
              <a:t>See more on the source: https://theconversation.com/infographic-climate-change-and-2015s-year-of-wild-weather-70485</a:t>
            </a:r>
          </a:p>
          <a:p>
            <a:endParaRPr lang="da-DK" altLang="en-US" dirty="0"/>
          </a:p>
          <a:p>
            <a:r>
              <a:rPr lang="da-DK" altLang="en-US" dirty="0"/>
              <a:t>The </a:t>
            </a:r>
            <a:r>
              <a:rPr lang="da-DK" altLang="en-US" dirty="0" err="1"/>
              <a:t>background</a:t>
            </a:r>
            <a:r>
              <a:rPr lang="da-DK" altLang="en-US" dirty="0"/>
              <a:t> </a:t>
            </a:r>
            <a:r>
              <a:rPr lang="da-DK" altLang="en-US" dirty="0" err="1"/>
              <a:t>reports</a:t>
            </a:r>
            <a:r>
              <a:rPr lang="da-DK" altLang="en-US" dirty="0"/>
              <a:t> from 2011 and </a:t>
            </a:r>
            <a:r>
              <a:rPr lang="da-DK" altLang="en-US" dirty="0" err="1"/>
              <a:t>onward</a:t>
            </a:r>
            <a:r>
              <a:rPr lang="da-DK" altLang="en-US" dirty="0"/>
              <a:t> </a:t>
            </a:r>
            <a:r>
              <a:rPr lang="da-DK" altLang="en-US" dirty="0" err="1"/>
              <a:t>are</a:t>
            </a:r>
            <a:r>
              <a:rPr lang="da-DK" altLang="en-US" dirty="0"/>
              <a:t> </a:t>
            </a:r>
            <a:r>
              <a:rPr lang="da-DK" altLang="en-US" dirty="0" err="1"/>
              <a:t>available</a:t>
            </a:r>
            <a:r>
              <a:rPr lang="da-DK" altLang="en-US" dirty="0"/>
              <a:t> </a:t>
            </a:r>
            <a:r>
              <a:rPr lang="da-DK" altLang="en-US" dirty="0" err="1"/>
              <a:t>here</a:t>
            </a:r>
            <a:r>
              <a:rPr lang="da-DK" altLang="en-US" dirty="0"/>
              <a:t>:</a:t>
            </a:r>
          </a:p>
          <a:p>
            <a:r>
              <a:rPr lang="da-DK" altLang="en-US" dirty="0"/>
              <a:t>"</a:t>
            </a:r>
            <a:r>
              <a:rPr lang="da-DK" altLang="en-US" dirty="0" err="1"/>
              <a:t>Explaining</a:t>
            </a:r>
            <a:r>
              <a:rPr lang="da-DK" altLang="en-US" dirty="0"/>
              <a:t> </a:t>
            </a:r>
            <a:r>
              <a:rPr lang="da-DK" altLang="en-US" dirty="0" err="1"/>
              <a:t>extreme</a:t>
            </a:r>
            <a:r>
              <a:rPr lang="da-DK" altLang="en-US" dirty="0"/>
              <a:t> events of 2017 from a </a:t>
            </a:r>
            <a:r>
              <a:rPr lang="da-DK" altLang="en-US" dirty="0" err="1"/>
              <a:t>climate</a:t>
            </a:r>
            <a:r>
              <a:rPr lang="da-DK" altLang="en-US" dirty="0"/>
              <a:t> </a:t>
            </a:r>
            <a:r>
              <a:rPr lang="da-DK" altLang="en-US" dirty="0" err="1"/>
              <a:t>perspective</a:t>
            </a:r>
            <a:r>
              <a:rPr lang="da-DK" altLang="en-US" dirty="0"/>
              <a:t>": https://www.ametsoc.org/ams/index.cfm/publications/bulletin-of-the-american-meteorological-society-bams/explaining-extreme-events-from-a-climate-perspective/</a:t>
            </a:r>
          </a:p>
          <a:p>
            <a:endParaRPr lang="da-DK" altLang="en-US" dirty="0"/>
          </a:p>
          <a:p>
            <a:endParaRPr lang="en-GB" altLang="en-US" dirty="0"/>
          </a:p>
        </p:txBody>
      </p:sp>
      <p:sp>
        <p:nvSpPr>
          <p:cNvPr id="69635" name="Slide Number Placeholder 3">
            <a:extLst>
              <a:ext uri="{FF2B5EF4-FFF2-40B4-BE49-F238E27FC236}">
                <a16:creationId xmlns:a16="http://schemas.microsoft.com/office/drawing/2014/main" id="{F4E91F7A-CBD7-464A-9171-3D3B747F733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A9B3CD3E-3D44-4F54-8A6B-087E95676153}" type="slidenum">
              <a:rPr lang="da-DK" altLang="en-US" smtClean="0"/>
              <a:pPr/>
              <a:t>38</a:t>
            </a:fld>
            <a:endParaRPr lang="da-DK"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a:extLst>
              <a:ext uri="{FF2B5EF4-FFF2-40B4-BE49-F238E27FC236}">
                <a16:creationId xmlns:a16="http://schemas.microsoft.com/office/drawing/2014/main" id="{8D4FE01B-15BB-4C1F-BC66-4C4C41136805}"/>
              </a:ext>
            </a:extLst>
          </p:cNvPr>
          <p:cNvSpPr>
            <a:spLocks noGrp="1" noRot="1" noChangeAspect="1" noChangeArrowheads="1" noTextEdit="1"/>
          </p:cNvSpPr>
          <p:nvPr>
            <p:ph type="sldImg"/>
          </p:nvPr>
        </p:nvSpPr>
        <p:spPr>
          <a:ln/>
        </p:spPr>
      </p:sp>
      <p:sp>
        <p:nvSpPr>
          <p:cNvPr id="62467" name="Notes Placeholder 2">
            <a:extLst>
              <a:ext uri="{FF2B5EF4-FFF2-40B4-BE49-F238E27FC236}">
                <a16:creationId xmlns:a16="http://schemas.microsoft.com/office/drawing/2014/main" id="{09527D2E-6B38-46FF-87C9-E3D9E38630B7}"/>
              </a:ext>
            </a:extLst>
          </p:cNvPr>
          <p:cNvSpPr>
            <a:spLocks noGrp="1" noChangeArrowheads="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dirty="0">
                <a:ea typeface="ＭＳ Ｐゴシック" panose="020B0600070205080204" pitchFamily="34" charset="-128"/>
              </a:rPr>
              <a:t>The Paris Agreement outcomes</a:t>
            </a:r>
          </a:p>
          <a:p>
            <a:pPr>
              <a:defRPr/>
            </a:pPr>
            <a:endParaRPr lang="en-US" dirty="0">
              <a:ea typeface="ＭＳ Ｐゴシック" panose="020B0600070205080204" pitchFamily="34" charset="-128"/>
            </a:endParaRPr>
          </a:p>
          <a:p>
            <a:pPr>
              <a:lnSpc>
                <a:spcPct val="150000"/>
              </a:lnSpc>
              <a:defRPr/>
            </a:pPr>
            <a:r>
              <a:rPr lang="en-GB" dirty="0">
                <a:ea typeface="ＭＳ Ｐゴシック" panose="020B0600070205080204" pitchFamily="34" charset="-128"/>
              </a:rPr>
              <a:t>The measures in the agreement included:</a:t>
            </a:r>
          </a:p>
          <a:p>
            <a:pPr marL="285750" indent="-285750">
              <a:lnSpc>
                <a:spcPct val="150000"/>
              </a:lnSpc>
              <a:buFont typeface="Arial" panose="020B0604020202020204" pitchFamily="34" charset="0"/>
              <a:buChar char="•"/>
              <a:defRPr/>
            </a:pPr>
            <a:r>
              <a:rPr lang="en-GB" dirty="0">
                <a:ea typeface="ＭＳ Ｐゴシック" panose="020B0600070205080204" pitchFamily="34" charset="-128"/>
              </a:rPr>
              <a:t>To peak greenhouse gas emissions as soon as possible and achieve a balance between sources and sinks of greenhouse gases in the second half of this century</a:t>
            </a:r>
          </a:p>
          <a:p>
            <a:pPr marL="285750" indent="-285750">
              <a:lnSpc>
                <a:spcPct val="150000"/>
              </a:lnSpc>
              <a:buFont typeface="Arial" panose="020B0604020202020204" pitchFamily="34" charset="0"/>
              <a:buChar char="•"/>
              <a:defRPr/>
            </a:pPr>
            <a:r>
              <a:rPr lang="en-GB" b="1" dirty="0">
                <a:ea typeface="ＭＳ Ｐゴシック" panose="020B0600070205080204" pitchFamily="34" charset="-128"/>
              </a:rPr>
              <a:t>To keep global temperature increase "well below" 2C and to pursue efforts to limit it to 1.5C</a:t>
            </a:r>
          </a:p>
          <a:p>
            <a:pPr marL="285750" indent="-285750">
              <a:lnSpc>
                <a:spcPct val="150000"/>
              </a:lnSpc>
              <a:buFont typeface="Arial" panose="020B0604020202020204" pitchFamily="34" charset="0"/>
              <a:buChar char="•"/>
              <a:defRPr/>
            </a:pPr>
            <a:r>
              <a:rPr lang="en-GB" dirty="0">
                <a:ea typeface="ＭＳ Ｐゴシック" panose="020B0600070205080204" pitchFamily="34" charset="-128"/>
              </a:rPr>
              <a:t>To review progress every five years</a:t>
            </a:r>
          </a:p>
          <a:p>
            <a:pPr marL="285750" indent="-285750">
              <a:lnSpc>
                <a:spcPct val="150000"/>
              </a:lnSpc>
              <a:buFont typeface="Arial" panose="020B0604020202020204" pitchFamily="34" charset="0"/>
              <a:buChar char="•"/>
              <a:defRPr/>
            </a:pPr>
            <a:r>
              <a:rPr lang="en-GB" dirty="0">
                <a:ea typeface="ＭＳ Ｐゴシック" panose="020B0600070205080204" pitchFamily="34" charset="-128"/>
              </a:rPr>
              <a:t>$100 billion a year in climate finance for developing countries by 2020, with a commitment to further finance in the future.</a:t>
            </a:r>
          </a:p>
          <a:p>
            <a:pPr>
              <a:defRPr/>
            </a:pPr>
            <a:endParaRPr lang="en-US" altLang="en-US" dirty="0"/>
          </a:p>
          <a:p>
            <a:pPr>
              <a:defRPr/>
            </a:pPr>
            <a:r>
              <a:rPr lang="en-US" altLang="en-US" dirty="0"/>
              <a:t>But how much difference does 0.5 degrees mean?</a:t>
            </a:r>
          </a:p>
          <a:p>
            <a:pPr>
              <a:defRPr/>
            </a:pPr>
            <a:r>
              <a:rPr lang="en-US" altLang="en-US" dirty="0"/>
              <a:t>IPCC investigated that and 2018 released the 1-5C report: </a:t>
            </a:r>
            <a:r>
              <a:rPr lang="en-US" altLang="en-US" kern="0" dirty="0">
                <a:solidFill>
                  <a:srgbClr val="0070C0"/>
                </a:solidFill>
                <a:hlinkClick r:id="rId3"/>
              </a:rPr>
              <a:t>http://www.ipcc.ch/report/sr15/</a:t>
            </a:r>
            <a:endParaRPr lang="en-US" altLang="en-US" kern="0" dirty="0">
              <a:solidFill>
                <a:srgbClr val="0070C0"/>
              </a:solidFill>
            </a:endParaRPr>
          </a:p>
          <a:p>
            <a:pPr>
              <a:defRPr/>
            </a:pPr>
            <a:endParaRPr lang="en-US" altLang="en-US" dirty="0"/>
          </a:p>
          <a:p>
            <a:pPr>
              <a:defRPr/>
            </a:pPr>
            <a:endParaRPr lang="en-US" dirty="0"/>
          </a:p>
          <a:p>
            <a:pPr>
              <a:defRPr/>
            </a:pPr>
            <a:endParaRPr lang="en-US" altLang="en-US" dirty="0"/>
          </a:p>
        </p:txBody>
      </p:sp>
      <p:sp>
        <p:nvSpPr>
          <p:cNvPr id="72707" name="Slide Number Placeholder 3">
            <a:extLst>
              <a:ext uri="{FF2B5EF4-FFF2-40B4-BE49-F238E27FC236}">
                <a16:creationId xmlns:a16="http://schemas.microsoft.com/office/drawing/2014/main" id="{BE304D35-912E-4AE3-B325-7F2B5AFF101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7572C00F-9281-4459-8224-5EE73CFD02A2}" type="slidenum">
              <a:rPr lang="en-US" altLang="en-US" smtClean="0"/>
              <a:pPr/>
              <a:t>40</a:t>
            </a:fld>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Slide Image Placeholder 1">
            <a:extLst>
              <a:ext uri="{FF2B5EF4-FFF2-40B4-BE49-F238E27FC236}">
                <a16:creationId xmlns:a16="http://schemas.microsoft.com/office/drawing/2014/main" id="{5E5C58FA-FDD9-45EE-838A-B46DA14CCFB5}"/>
              </a:ext>
            </a:extLst>
          </p:cNvPr>
          <p:cNvSpPr>
            <a:spLocks noGrp="1" noRot="1" noChangeAspect="1" noChangeArrowheads="1" noTextEdit="1"/>
          </p:cNvSpPr>
          <p:nvPr>
            <p:ph type="sldImg"/>
          </p:nvPr>
        </p:nvSpPr>
        <p:spPr>
          <a:ln/>
        </p:spPr>
      </p:sp>
      <p:sp>
        <p:nvSpPr>
          <p:cNvPr id="74754" name="Notes Placeholder 2">
            <a:extLst>
              <a:ext uri="{FF2B5EF4-FFF2-40B4-BE49-F238E27FC236}">
                <a16:creationId xmlns:a16="http://schemas.microsoft.com/office/drawing/2014/main" id="{BF8AFA6F-4386-4869-94AE-03277FF5139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In addition to the IPPC 1.5 report (link on previous slide), the "Carbon Brief" interactive website is </a:t>
            </a:r>
            <a:r>
              <a:rPr lang="en-GB" altLang="en-US" dirty="0"/>
              <a:t>detailing the differences in climate impacts between 1.5°C and 2°C, based on 70 peer-reviewed studies.</a:t>
            </a:r>
            <a:endParaRPr lang="en-US" altLang="en-US" dirty="0"/>
          </a:p>
          <a:p>
            <a:endParaRPr lang="en-US" altLang="en-US" dirty="0"/>
          </a:p>
          <a:p>
            <a:r>
              <a:rPr lang="en-US" altLang="en-US" dirty="0"/>
              <a:t>https://interactive.carbonbrief.org/impacts-climate-change-one-point-five-degrees-two-degrees/?utm_content=buffer621d0&amp;utm_medium=social&amp;utm_source=twitter.com&amp;utm_campaign=buffer# </a:t>
            </a:r>
          </a:p>
          <a:p>
            <a:endParaRPr lang="en-US" altLang="en-US" dirty="0"/>
          </a:p>
        </p:txBody>
      </p:sp>
      <p:sp>
        <p:nvSpPr>
          <p:cNvPr id="74755" name="Slide Number Placeholder 3">
            <a:extLst>
              <a:ext uri="{FF2B5EF4-FFF2-40B4-BE49-F238E27FC236}">
                <a16:creationId xmlns:a16="http://schemas.microsoft.com/office/drawing/2014/main" id="{F3CC2464-456A-433E-A98C-5F9D02BA5B7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13C9F9B-BC69-48AE-B167-B05EB6E5DEDC}" type="slidenum">
              <a:rPr lang="da-DK" altLang="en-US" smtClean="0"/>
              <a:pPr/>
              <a:t>41</a:t>
            </a:fld>
            <a:endParaRPr lang="da-DK"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a:p>
        </p:txBody>
      </p:sp>
      <p:sp>
        <p:nvSpPr>
          <p:cNvPr id="4" name="Tijdelijke aanduiding voor dianummer 3"/>
          <p:cNvSpPr>
            <a:spLocks noGrp="1"/>
          </p:cNvSpPr>
          <p:nvPr>
            <p:ph type="sldNum" sz="quarter" idx="5"/>
          </p:nvPr>
        </p:nvSpPr>
        <p:spPr/>
        <p:txBody>
          <a:bodyPr/>
          <a:lstStyle/>
          <a:p>
            <a:pPr>
              <a:defRPr/>
            </a:pPr>
            <a:fld id="{70B79391-F861-417E-A4CF-DFEF015919AF}" type="slidenum">
              <a:rPr lang="da-DK" altLang="en-US" smtClean="0"/>
              <a:pPr>
                <a:defRPr/>
              </a:pPr>
              <a:t>42</a:t>
            </a:fld>
            <a:endParaRPr lang="da-DK" altLang="en-US"/>
          </a:p>
        </p:txBody>
      </p:sp>
    </p:spTree>
    <p:extLst>
      <p:ext uri="{BB962C8B-B14F-4D97-AF65-F5344CB8AC3E}">
        <p14:creationId xmlns:p14="http://schemas.microsoft.com/office/powerpoint/2010/main" val="2054723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a:extLst>
              <a:ext uri="{FF2B5EF4-FFF2-40B4-BE49-F238E27FC236}">
                <a16:creationId xmlns:a16="http://schemas.microsoft.com/office/drawing/2014/main" id="{B58B70AC-542B-4C8B-8DE2-93FB7752FFE7}"/>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852C962A-7142-9244-855F-AB88DD834195}"/>
              </a:ext>
            </a:extLst>
          </p:cNvPr>
          <p:cNvSpPr>
            <a:spLocks noGrp="1"/>
          </p:cNvSpPr>
          <p:nvPr>
            <p:ph type="body" idx="1"/>
          </p:nvPr>
        </p:nvSpPr>
        <p:spPr/>
        <p:txBody>
          <a:bodyPr/>
          <a:lstStyle/>
          <a:p>
            <a:pPr>
              <a:spcBef>
                <a:spcPct val="0"/>
              </a:spcBef>
              <a:defRPr/>
            </a:pPr>
            <a:r>
              <a:rPr lang="en-GB" altLang="en-US" dirty="0"/>
              <a:t>The average global temperature has been rising steadily over the past century. </a:t>
            </a:r>
          </a:p>
          <a:p>
            <a:pPr>
              <a:spcBef>
                <a:spcPct val="0"/>
              </a:spcBef>
              <a:defRPr/>
            </a:pPr>
            <a:endParaRPr lang="en-GB" altLang="en-US" dirty="0">
              <a:latin typeface="Times New Roman" panose="02020603050405020304" pitchFamily="18" charset="0"/>
            </a:endParaRPr>
          </a:p>
          <a:p>
            <a:pPr>
              <a:spcBef>
                <a:spcPct val="0"/>
              </a:spcBef>
              <a:defRPr/>
            </a:pPr>
            <a:r>
              <a:rPr lang="nl-NL" altLang="en-US" dirty="0">
                <a:latin typeface="Times New Roman" panose="02020603050405020304" pitchFamily="18" charset="0"/>
              </a:rPr>
              <a:t>The </a:t>
            </a:r>
            <a:r>
              <a:rPr lang="nl-NL" altLang="en-US" b="1" dirty="0">
                <a:latin typeface="Times New Roman" panose="02020603050405020304" pitchFamily="18" charset="0"/>
              </a:rPr>
              <a:t>animation</a:t>
            </a:r>
            <a:r>
              <a:rPr lang="nl-NL" altLang="en-US" dirty="0">
                <a:latin typeface="Times New Roman" panose="02020603050405020304" pitchFamily="18" charset="0"/>
              </a:rPr>
              <a:t> (from NASA) shows the 5-year mean temperature 1880-2017 – seen in relation to a "normal" period 1951-1980.</a:t>
            </a:r>
          </a:p>
          <a:p>
            <a:pPr>
              <a:spcBef>
                <a:spcPct val="0"/>
              </a:spcBef>
              <a:defRPr/>
            </a:pPr>
            <a:endParaRPr lang="nl-NL" altLang="en-US" dirty="0">
              <a:latin typeface="Times New Roman" panose="02020603050405020304" pitchFamily="18" charset="0"/>
            </a:endParaRPr>
          </a:p>
          <a:p>
            <a:pPr>
              <a:spcBef>
                <a:spcPct val="0"/>
              </a:spcBef>
              <a:defRPr/>
            </a:pPr>
            <a:r>
              <a:rPr lang="nl-NL" altLang="en-US" dirty="0">
                <a:latin typeface="Times New Roman" panose="02020603050405020304" pitchFamily="18" charset="0"/>
              </a:rPr>
              <a:t>Note the very warm last decade at the end.</a:t>
            </a:r>
          </a:p>
          <a:p>
            <a:pPr marL="175022" indent="-175022">
              <a:buClr>
                <a:schemeClr val="bg2">
                  <a:lumMod val="20000"/>
                  <a:lumOff val="80000"/>
                </a:schemeClr>
              </a:buClr>
              <a:buFont typeface="Arial" panose="020B0604020202020204" pitchFamily="34" charset="0"/>
              <a:buChar char="•"/>
              <a:defRPr/>
            </a:pPr>
            <a:r>
              <a:rPr lang="en-US" dirty="0">
                <a:latin typeface="Helvetica" panose="020B0604020202020204" pitchFamily="34" charset="0"/>
                <a:cs typeface="Helvetica" panose="020B0604020202020204" pitchFamily="34" charset="0"/>
              </a:rPr>
              <a:t>2016: 40</a:t>
            </a:r>
            <a:r>
              <a:rPr lang="en-US" baseline="30000" dirty="0">
                <a:latin typeface="Helvetica" panose="020B0604020202020204" pitchFamily="34" charset="0"/>
                <a:cs typeface="Helvetica" panose="020B0604020202020204" pitchFamily="34" charset="0"/>
              </a:rPr>
              <a:t>th</a:t>
            </a:r>
            <a:r>
              <a:rPr lang="en-US" dirty="0">
                <a:latin typeface="Helvetica" panose="020B0604020202020204" pitchFamily="34" charset="0"/>
                <a:cs typeface="Helvetica" panose="020B0604020202020204" pitchFamily="34" charset="0"/>
              </a:rPr>
              <a:t> consecutive year global temperature was above average</a:t>
            </a:r>
          </a:p>
          <a:p>
            <a:pPr marL="175022" indent="-175022">
              <a:buClr>
                <a:schemeClr val="bg2">
                  <a:lumMod val="20000"/>
                  <a:lumOff val="80000"/>
                </a:schemeClr>
              </a:buClr>
              <a:buFont typeface="Arial" panose="020B0604020202020204" pitchFamily="34" charset="0"/>
              <a:buChar char="•"/>
              <a:defRPr/>
            </a:pPr>
            <a:r>
              <a:rPr lang="en-US" dirty="0">
                <a:latin typeface="Helvetica" panose="020B0604020202020204" pitchFamily="34" charset="0"/>
                <a:cs typeface="Helvetica" panose="020B0604020202020204" pitchFamily="34" charset="0"/>
              </a:rPr>
              <a:t>More than 100 years since Earth has had a record cold year </a:t>
            </a:r>
          </a:p>
          <a:p>
            <a:pPr marL="175022" indent="-175022">
              <a:buClr>
                <a:schemeClr val="bg2">
                  <a:lumMod val="20000"/>
                  <a:lumOff val="80000"/>
                </a:schemeClr>
              </a:buClr>
              <a:buFont typeface="Arial" panose="020B0604020202020204" pitchFamily="34" charset="0"/>
              <a:buChar char="•"/>
              <a:defRPr/>
            </a:pPr>
            <a:r>
              <a:rPr lang="en-US" dirty="0">
                <a:latin typeface="Helvetica" panose="020B0604020202020204" pitchFamily="34" charset="0"/>
                <a:cs typeface="Helvetica" panose="020B0604020202020204" pitchFamily="34" charset="0"/>
              </a:rPr>
              <a:t>2016: Record heat for land and oceans</a:t>
            </a:r>
          </a:p>
          <a:p>
            <a:pPr>
              <a:defRPr/>
            </a:pPr>
            <a:endParaRPr lang="en-US" dirty="0"/>
          </a:p>
          <a:p>
            <a:pPr>
              <a:defRPr/>
            </a:pPr>
            <a:r>
              <a:rPr lang="en-US" dirty="0"/>
              <a:t>Ten hottest years: Data from NOAA/National Center for Environmental Information. Graphic from Climate Central. Record cold year based on http://www.ncdc.noaa.gov/cag/time-series/global/globe/</a:t>
            </a:r>
            <a:r>
              <a:rPr lang="en-US" dirty="0" err="1"/>
              <a:t>land_ocean</a:t>
            </a:r>
            <a:r>
              <a:rPr lang="en-US" dirty="0"/>
              <a:t>/</a:t>
            </a:r>
            <a:r>
              <a:rPr lang="en-US" dirty="0" err="1"/>
              <a:t>ytd</a:t>
            </a:r>
            <a:r>
              <a:rPr lang="en-US" dirty="0"/>
              <a:t>/12/1880-2016... Subject to monthly reanalysis. Average here is the 20</a:t>
            </a:r>
            <a:r>
              <a:rPr lang="en-US" baseline="30000" dirty="0"/>
              <a:t>th</a:t>
            </a:r>
            <a:r>
              <a:rPr lang="en-US" dirty="0"/>
              <a:t> century average defined by NOAA.</a:t>
            </a:r>
          </a:p>
        </p:txBody>
      </p:sp>
      <p:sp>
        <p:nvSpPr>
          <p:cNvPr id="23555" name="Slide Number Placeholder 3">
            <a:extLst>
              <a:ext uri="{FF2B5EF4-FFF2-40B4-BE49-F238E27FC236}">
                <a16:creationId xmlns:a16="http://schemas.microsoft.com/office/drawing/2014/main" id="{761F62AD-F191-40BE-86D7-DBCAE2B65BF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B0FA73B3-5256-4B1F-9AA0-0B53053337A3}" type="slidenum">
              <a:rPr lang="da-DK" altLang="en-US" smtClean="0"/>
              <a:pPr/>
              <a:t>4</a:t>
            </a:fld>
            <a:endParaRPr lang="da-DK" altLang="en-US"/>
          </a:p>
        </p:txBody>
      </p:sp>
    </p:spTree>
    <p:extLst>
      <p:ext uri="{BB962C8B-B14F-4D97-AF65-F5344CB8AC3E}">
        <p14:creationId xmlns:p14="http://schemas.microsoft.com/office/powerpoint/2010/main" val="2722718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Slide Image Placeholder 1">
            <a:extLst>
              <a:ext uri="{FF2B5EF4-FFF2-40B4-BE49-F238E27FC236}">
                <a16:creationId xmlns:a16="http://schemas.microsoft.com/office/drawing/2014/main" id="{DFFC6AAB-AB50-4037-BD38-68B05C49F5CA}"/>
              </a:ext>
            </a:extLst>
          </p:cNvPr>
          <p:cNvSpPr>
            <a:spLocks noGrp="1" noRot="1" noChangeAspect="1" noChangeArrowheads="1" noTextEdit="1"/>
          </p:cNvSpPr>
          <p:nvPr>
            <p:ph type="sldImg"/>
          </p:nvPr>
        </p:nvSpPr>
        <p:spPr>
          <a:ln/>
        </p:spPr>
      </p:sp>
      <p:sp>
        <p:nvSpPr>
          <p:cNvPr id="76802" name="Notes Placeholder 2">
            <a:extLst>
              <a:ext uri="{FF2B5EF4-FFF2-40B4-BE49-F238E27FC236}">
                <a16:creationId xmlns:a16="http://schemas.microsoft.com/office/drawing/2014/main" id="{324BE518-E55B-43A3-83E5-836AF8E92A0E}"/>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da-DK" altLang="en-US" dirty="0" err="1"/>
              <a:t>Examples</a:t>
            </a:r>
            <a:r>
              <a:rPr lang="da-DK" altLang="en-US" dirty="0"/>
              <a:t> of the difference in </a:t>
            </a:r>
            <a:r>
              <a:rPr lang="da-DK" altLang="en-US" dirty="0" err="1"/>
              <a:t>impacts</a:t>
            </a:r>
            <a:r>
              <a:rPr lang="da-DK" altLang="en-US" dirty="0"/>
              <a:t> </a:t>
            </a:r>
            <a:r>
              <a:rPr lang="da-DK" altLang="en-US" dirty="0" err="1"/>
              <a:t>between</a:t>
            </a:r>
            <a:r>
              <a:rPr lang="da-DK" altLang="en-US" dirty="0"/>
              <a:t> 1.5, 2 and 3 </a:t>
            </a:r>
            <a:r>
              <a:rPr lang="da-DK" altLang="en-US" dirty="0" err="1"/>
              <a:t>degrees</a:t>
            </a:r>
            <a:r>
              <a:rPr lang="da-DK" altLang="en-US" dirty="0"/>
              <a:t> average global </a:t>
            </a:r>
            <a:r>
              <a:rPr lang="da-DK" altLang="en-US" dirty="0" err="1"/>
              <a:t>warming</a:t>
            </a:r>
            <a:r>
              <a:rPr lang="da-DK" altLang="en-US" dirty="0"/>
              <a:t>.</a:t>
            </a:r>
          </a:p>
          <a:p>
            <a:endParaRPr lang="da-DK" altLang="en-US" dirty="0"/>
          </a:p>
          <a:p>
            <a:r>
              <a:rPr lang="da-DK" altLang="en-US" dirty="0" err="1"/>
              <a:t>Taken</a:t>
            </a:r>
            <a:r>
              <a:rPr lang="da-DK" altLang="en-US" dirty="0"/>
              <a:t> from IPCC </a:t>
            </a:r>
            <a:r>
              <a:rPr lang="en-US" altLang="en-US" dirty="0"/>
              <a:t> 1.5ºC Report, Table 3.6 (Ch. 3, page 261) – full table available in 'Recommended Reading' for this CTK module</a:t>
            </a:r>
          </a:p>
          <a:p>
            <a:endParaRPr lang="en-US" altLang="en-US" dirty="0"/>
          </a:p>
          <a:p>
            <a:r>
              <a:rPr lang="en-US" altLang="en-US" dirty="0"/>
              <a:t>All photos (except IFRC): Climate Centre</a:t>
            </a:r>
            <a:endParaRPr lang="en-GB" altLang="en-US" dirty="0"/>
          </a:p>
        </p:txBody>
      </p:sp>
      <p:sp>
        <p:nvSpPr>
          <p:cNvPr id="76803" name="Slide Number Placeholder 3">
            <a:extLst>
              <a:ext uri="{FF2B5EF4-FFF2-40B4-BE49-F238E27FC236}">
                <a16:creationId xmlns:a16="http://schemas.microsoft.com/office/drawing/2014/main" id="{E09E05FF-BFD3-44E8-9DCC-F5A27DA79319}"/>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C8054188-20C1-469E-9DC1-657450B2E1CE}" type="slidenum">
              <a:rPr lang="da-DK" altLang="en-US" smtClean="0"/>
              <a:pPr/>
              <a:t>43</a:t>
            </a:fld>
            <a:endParaRPr lang="da-DK"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Slide Image Placeholder 1">
            <a:extLst>
              <a:ext uri="{FF2B5EF4-FFF2-40B4-BE49-F238E27FC236}">
                <a16:creationId xmlns:a16="http://schemas.microsoft.com/office/drawing/2014/main" id="{AC8F5835-227A-4658-BFF6-2E588766E469}"/>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0427066C-F4DC-4555-8CF4-C48020BB545C}"/>
              </a:ext>
            </a:extLst>
          </p:cNvPr>
          <p:cNvSpPr>
            <a:spLocks noGrp="1"/>
          </p:cNvSpPr>
          <p:nvPr>
            <p:ph type="body" idx="1"/>
          </p:nvPr>
        </p:nvSpPr>
        <p:spPr/>
        <p:txBody>
          <a:bodyPr/>
          <a:lstStyle/>
          <a:p>
            <a:pPr>
              <a:defRPr/>
            </a:pPr>
            <a:r>
              <a:rPr lang="en-US" dirty="0"/>
              <a:t>The report shows many different possible pathways for limiting warming to 1.5. Some of these pathways also include overshoot – the possibility to temporarily exceed 1.5 degrees and then come back down. However, that scenario is associated with potential tipping points and negative impacts that cannot be reversed such as reductions in biodiversity, loss of artic sea ice, and sea level rise. </a:t>
            </a:r>
          </a:p>
          <a:p>
            <a:pPr>
              <a:defRPr/>
            </a:pPr>
            <a:endParaRPr lang="en-US" dirty="0"/>
          </a:p>
          <a:p>
            <a:pPr>
              <a:defRPr/>
            </a:pPr>
            <a:r>
              <a:rPr lang="en-US" dirty="0"/>
              <a:t>Some important points for mitigation (chap 2 p29):</a:t>
            </a:r>
          </a:p>
          <a:p>
            <a:pPr marL="171450" indent="-171450">
              <a:buFontTx/>
              <a:buChar char="-"/>
              <a:defRPr/>
            </a:pPr>
            <a:r>
              <a:rPr lang="en-US" dirty="0"/>
              <a:t>choices in one sector affect the efforts that are required from others</a:t>
            </a:r>
          </a:p>
          <a:p>
            <a:pPr marL="171450" indent="-171450">
              <a:buFontTx/>
              <a:buChar char="-"/>
              <a:defRPr/>
            </a:pPr>
            <a:r>
              <a:rPr lang="en-US" dirty="0"/>
              <a:t>The extra emissions reductions that make up the different between 1.5 and 2 degree pathways come primarily from transport and industry sectors</a:t>
            </a:r>
          </a:p>
          <a:p>
            <a:pPr marL="171450" indent="-171450">
              <a:buFontTx/>
              <a:buChar char="-"/>
              <a:defRPr/>
            </a:pPr>
            <a:r>
              <a:rPr lang="en-US" dirty="0"/>
              <a:t>Most 1.5°C-consistent pathways require more stringent emissions reductions by 2030 than implied by the current NDCs </a:t>
            </a:r>
          </a:p>
          <a:p>
            <a:pPr>
              <a:defRPr/>
            </a:pPr>
            <a:endParaRPr lang="en-GB" dirty="0"/>
          </a:p>
        </p:txBody>
      </p:sp>
      <p:sp>
        <p:nvSpPr>
          <p:cNvPr id="78851" name="Slide Number Placeholder 3">
            <a:extLst>
              <a:ext uri="{FF2B5EF4-FFF2-40B4-BE49-F238E27FC236}">
                <a16:creationId xmlns:a16="http://schemas.microsoft.com/office/drawing/2014/main" id="{F697D6A1-7F91-4666-A1D1-20D6D173D4C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3B478FC6-A48D-4D20-BF20-365027B65A4C}" type="slidenum">
              <a:rPr lang="da-DK" altLang="en-US" smtClean="0"/>
              <a:pPr/>
              <a:t>44</a:t>
            </a:fld>
            <a:endParaRPr lang="da-DK"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2">
            <a:extLst>
              <a:ext uri="{FF2B5EF4-FFF2-40B4-BE49-F238E27FC236}">
                <a16:creationId xmlns:a16="http://schemas.microsoft.com/office/drawing/2014/main" id="{6A161B2E-BB8B-4DA7-8FBD-29CA8272D046}"/>
              </a:ext>
            </a:extLst>
          </p:cNvPr>
          <p:cNvSpPr>
            <a:spLocks noGrp="1" noRot="1" noChangeAspect="1" noChangeArrowheads="1" noTextEdit="1"/>
          </p:cNvSpPr>
          <p:nvPr>
            <p:ph type="sldImg"/>
          </p:nvPr>
        </p:nvSpPr>
        <p:spPr>
          <a:ln/>
        </p:spPr>
      </p:sp>
      <p:sp>
        <p:nvSpPr>
          <p:cNvPr id="80898" name="Rectangle 3">
            <a:extLst>
              <a:ext uri="{FF2B5EF4-FFF2-40B4-BE49-F238E27FC236}">
                <a16:creationId xmlns:a16="http://schemas.microsoft.com/office/drawing/2014/main" id="{E484D0A6-ABC7-4DB5-8AF5-E1CDA1D143D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t>With the climate change risk rapidly increasing – and the slow progress in reaching international agreements on how to limit the warming and keep temperatures within a </a:t>
            </a:r>
            <a:r>
              <a:rPr lang="en-GB" altLang="nl-NL" dirty="0"/>
              <a:t>”</a:t>
            </a:r>
            <a:r>
              <a:rPr lang="en-GB" altLang="en-US" dirty="0"/>
              <a:t>manageable</a:t>
            </a:r>
            <a:r>
              <a:rPr lang="en-GB" altLang="nl-NL" dirty="0"/>
              <a:t>”</a:t>
            </a:r>
            <a:r>
              <a:rPr lang="en-GB" altLang="en-US" dirty="0"/>
              <a:t> range – some scientists and lobbyists are considering if there is a </a:t>
            </a:r>
            <a:r>
              <a:rPr lang="en-GB" altLang="nl-NL" dirty="0"/>
              <a:t>”</a:t>
            </a:r>
            <a:r>
              <a:rPr lang="en-GB" altLang="en-US" dirty="0"/>
              <a:t>quick fix</a:t>
            </a:r>
            <a:r>
              <a:rPr lang="en-GB" altLang="nl-NL" dirty="0"/>
              <a:t>”</a:t>
            </a:r>
            <a:r>
              <a:rPr lang="en-GB" altLang="en-US" dirty="0"/>
              <a:t> solution to halt further warming. </a:t>
            </a:r>
          </a:p>
          <a:p>
            <a:endParaRPr lang="en-GB" altLang="en-US" b="1" dirty="0"/>
          </a:p>
          <a:p>
            <a:r>
              <a:rPr lang="en-GB" altLang="en-US" b="1" dirty="0"/>
              <a:t>This intentional manipulation of the global climate is called </a:t>
            </a:r>
            <a:r>
              <a:rPr lang="en-GB" altLang="nl-NL" b="1" dirty="0"/>
              <a:t>”</a:t>
            </a:r>
            <a:r>
              <a:rPr lang="en-GB" altLang="en-US" b="1" dirty="0"/>
              <a:t>Geoengineering</a:t>
            </a:r>
            <a:r>
              <a:rPr lang="en-GB" altLang="nl-NL" b="1" dirty="0"/>
              <a:t>”</a:t>
            </a:r>
            <a:r>
              <a:rPr lang="en-GB" altLang="ja-JP" dirty="0"/>
              <a:t> and has several aspects.</a:t>
            </a:r>
          </a:p>
          <a:p>
            <a:endParaRPr lang="en-GB" altLang="en-US" b="1" dirty="0"/>
          </a:p>
          <a:p>
            <a:r>
              <a:rPr lang="en-GB" altLang="en-US" b="1" dirty="0"/>
              <a:t>This picture summarises many of the ideas:</a:t>
            </a:r>
          </a:p>
          <a:p>
            <a:r>
              <a:rPr lang="en-GB" altLang="en-US" dirty="0"/>
              <a:t>Some of the techniques include removing greenhouse gasses (GHG) from the atmosphere and find long-term storage for them (mostly for CO2). </a:t>
            </a:r>
          </a:p>
          <a:p>
            <a:r>
              <a:rPr lang="en-GB" altLang="en-US" dirty="0"/>
              <a:t>Other more extreme ideas include dispersing sulphur particles into the atmosphere to mimic the effects of dust from volcanoes, which is known to cool the earth for a while because the dust blocks some of the sun</a:t>
            </a:r>
            <a:r>
              <a:rPr lang="en-GB" altLang="nl-NL" dirty="0"/>
              <a:t>’</a:t>
            </a:r>
            <a:r>
              <a:rPr lang="en-GB" altLang="en-US" dirty="0"/>
              <a:t>s radiation from reaching the earth. Other ideas include to seed the oceans with algae fertilisers so the the population grows and absorb CO2 in the process, or place a huge mirror/umbrella between the sun and the Earth. </a:t>
            </a:r>
          </a:p>
          <a:p>
            <a:r>
              <a:rPr lang="en-GB" altLang="en-US" dirty="0"/>
              <a:t>These extreme ideas are already being researched and discussed. Governance of such initiatives is highly contentious issue – who makes the decisions to alter and what will the local climate impacts be when we do. This</a:t>
            </a:r>
            <a:r>
              <a:rPr lang="en-GB" altLang="ja-JP" dirty="0"/>
              <a:t> is </a:t>
            </a:r>
            <a:r>
              <a:rPr lang="en-GB" altLang="ja-JP" b="1" dirty="0"/>
              <a:t>a risky experiment in which every person on our planet is potentially a test subject</a:t>
            </a:r>
            <a:r>
              <a:rPr lang="en-GB" altLang="ja-JP" dirty="0"/>
              <a:t>. Vulnerable populations are not likely to be at the table in discussions and it is unclear how to deal with potentially negative side effects of these methods if they become implemented.</a:t>
            </a:r>
          </a:p>
          <a:p>
            <a:endParaRPr lang="en-GB" altLang="en-US" dirty="0"/>
          </a:p>
          <a:p>
            <a:endParaRPr lang="en-GB" alt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2">
            <a:extLst>
              <a:ext uri="{FF2B5EF4-FFF2-40B4-BE49-F238E27FC236}">
                <a16:creationId xmlns:a16="http://schemas.microsoft.com/office/drawing/2014/main" id="{DA8740D7-FAE7-45C2-A228-BDCD4F6010C4}"/>
              </a:ext>
            </a:extLst>
          </p:cNvPr>
          <p:cNvSpPr>
            <a:spLocks noGrp="1" noRot="1" noChangeAspect="1" noChangeArrowheads="1" noTextEdit="1"/>
          </p:cNvSpPr>
          <p:nvPr>
            <p:ph type="sldImg"/>
          </p:nvPr>
        </p:nvSpPr>
        <p:spPr>
          <a:ln/>
        </p:spPr>
      </p:sp>
      <p:sp>
        <p:nvSpPr>
          <p:cNvPr id="82946" name="Rectangle 3">
            <a:extLst>
              <a:ext uri="{FF2B5EF4-FFF2-40B4-BE49-F238E27FC236}">
                <a16:creationId xmlns:a16="http://schemas.microsoft.com/office/drawing/2014/main" id="{61636BE0-0DEC-4F37-B709-54F68E21F9B9}"/>
              </a:ext>
            </a:extLst>
          </p:cNvPr>
          <p:cNvSpPr>
            <a:spLocks noGrp="1"/>
          </p:cNvSpPr>
          <p:nvPr>
            <p:ph type="body" idx="1"/>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sz="1000" dirty="0"/>
              <a:t>For humanitarians the prospects of geo-engineering raises two important questions:</a:t>
            </a:r>
          </a:p>
          <a:p>
            <a:pPr marL="171450" indent="-171450">
              <a:buFont typeface="Arial" panose="020B0604020202020204" pitchFamily="34" charset="0"/>
              <a:buChar char="•"/>
            </a:pPr>
            <a:r>
              <a:rPr lang="en-GB" altLang="en-US" sz="1000" dirty="0"/>
              <a:t>Will vulnerable people worldwide have a voice in geo-engineering decisions?</a:t>
            </a:r>
          </a:p>
          <a:p>
            <a:pPr marL="171450" indent="-171450">
              <a:buFont typeface="Arial" panose="020B0604020202020204" pitchFamily="34" charset="0"/>
              <a:buChar char="•"/>
            </a:pPr>
            <a:r>
              <a:rPr lang="en-GB" altLang="en-US" sz="1000" dirty="0"/>
              <a:t>Will there be extra funding for humanitarian work in a geo-engineered future? </a:t>
            </a:r>
          </a:p>
          <a:p>
            <a:endParaRPr lang="en-GB" altLang="en-US" sz="1000" dirty="0"/>
          </a:p>
          <a:p>
            <a:r>
              <a:rPr lang="en-GB" altLang="en-US" sz="1000" dirty="0"/>
              <a:t>In addition, if these technological fixes should be implemented, but suddenly gets damaged or discontinued, the globe will rapidly heat up – so it is definitely not a </a:t>
            </a:r>
            <a:r>
              <a:rPr lang="en-GB" altLang="ja-JP" sz="1000" dirty="0"/>
              <a:t>“sustainable solution” even for those of us who may have temporary benefits from the geo-engineering. This is called a possible ‘termination shock’. We proved the future generations to come with a necessary need to continue the manipulation of the earths atmosphere. </a:t>
            </a:r>
          </a:p>
          <a:p>
            <a:endParaRPr lang="en-GB" altLang="en-US" sz="1000" dirty="0"/>
          </a:p>
          <a:p>
            <a:r>
              <a:rPr lang="en-GB" altLang="en-US" sz="1000" dirty="0"/>
              <a:t>The only sustainable element included in the graph above (previous slide) is the afforestation/reforestation, modified agriculture practices and urban surface albedo (elements normally not considered geoengineering) – which is already, along with forest conservation and better land management, a key aspect of existing plans for helping minimise GHG concentrations in the atmosphere.</a:t>
            </a:r>
          </a:p>
          <a:p>
            <a:endParaRPr lang="en-GB" altLang="en-US" sz="1000" dirty="0"/>
          </a:p>
          <a:p>
            <a:r>
              <a:rPr lang="en-GB" altLang="en-US" sz="1000" b="1" dirty="0"/>
              <a:t>The Red Cross Red Crescent must be aware of these emerging challenges to vulnerable people and the humanitarian sector – and consider this topic for Humanitarian Diplomacy</a:t>
            </a:r>
            <a:endParaRPr lang="en-GB" altLang="en-US" sz="1000" dirty="0"/>
          </a:p>
          <a:p>
            <a:endParaRPr lang="en-GB" altLang="en-US" sz="1000" dirty="0"/>
          </a:p>
          <a:p>
            <a:r>
              <a:rPr lang="en-GB" altLang="en-US" sz="1000" b="1" dirty="0"/>
              <a:t>Read more in this article </a:t>
            </a:r>
            <a:r>
              <a:rPr lang="en-GB" altLang="en-US" sz="1000" dirty="0"/>
              <a:t>http://geoengineeringourclimate.files.wordpress.com/2013/08/suarez-et-al-2013-ge-and-the-humanitarian-challenge-click-for-download.pdf</a:t>
            </a:r>
          </a:p>
          <a:p>
            <a:endParaRPr lang="en-GB" altLang="en-US" sz="1000" dirty="0"/>
          </a:p>
          <a:p>
            <a:endParaRPr lang="en-GB" altLang="en-US" sz="1000"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Image Placeholder 1">
            <a:extLst>
              <a:ext uri="{FF2B5EF4-FFF2-40B4-BE49-F238E27FC236}">
                <a16:creationId xmlns:a16="http://schemas.microsoft.com/office/drawing/2014/main" id="{667ED5A0-5267-4BC9-92E9-265665FCAF70}"/>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651168BD-C261-4244-B546-22679AA94B4C}"/>
              </a:ext>
            </a:extLst>
          </p:cNvPr>
          <p:cNvSpPr>
            <a:spLocks noGrp="1"/>
          </p:cNvSpPr>
          <p:nvPr>
            <p:ph type="body" idx="1"/>
          </p:nvPr>
        </p:nvSpPr>
        <p:spPr/>
        <p:txBody>
          <a:bodyPr/>
          <a:lstStyle/>
          <a:p>
            <a:pPr>
              <a:buFont typeface="Arial" panose="020B0604020202020204" pitchFamily="34" charset="0"/>
              <a:buNone/>
              <a:defRPr/>
            </a:pPr>
            <a:r>
              <a:rPr lang="en-GB" dirty="0"/>
              <a:t>Wrapping up:</a:t>
            </a:r>
          </a:p>
          <a:p>
            <a:pPr>
              <a:buFont typeface="Arial" panose="020B0604020202020204" pitchFamily="34" charset="0"/>
              <a:buNone/>
              <a:defRPr/>
            </a:pPr>
            <a:r>
              <a:rPr lang="en-GB" dirty="0"/>
              <a:t>1. It is urgent for all countries to raise climate ambition to get closer to the goals of the Paris Agreement</a:t>
            </a:r>
          </a:p>
          <a:p>
            <a:pPr marL="285750" indent="-285750">
              <a:buFont typeface="Arial" panose="020B0604020202020204" pitchFamily="34" charset="0"/>
              <a:buChar char="•"/>
              <a:defRPr/>
            </a:pPr>
            <a:r>
              <a:rPr lang="en-GB" dirty="0"/>
              <a:t>Current NDCs need to be enhanced</a:t>
            </a:r>
          </a:p>
          <a:p>
            <a:pPr marL="285750" indent="-285750">
              <a:buFont typeface="Arial" panose="020B0604020202020204" pitchFamily="34" charset="0"/>
              <a:buChar char="•"/>
              <a:defRPr/>
            </a:pPr>
            <a:r>
              <a:rPr lang="en-GB" dirty="0"/>
              <a:t>Getting to 1.5 degrees is not impossible</a:t>
            </a:r>
          </a:p>
          <a:p>
            <a:pPr marL="285750" indent="-285750">
              <a:buFont typeface="Arial" panose="020B0604020202020204" pitchFamily="34" charset="0"/>
              <a:buChar char="•"/>
              <a:defRPr/>
            </a:pPr>
            <a:r>
              <a:rPr lang="en-GB" dirty="0"/>
              <a:t>Develop NDCs in an inclusive way</a:t>
            </a:r>
            <a:endParaRPr lang="en-US" altLang="en-US" dirty="0"/>
          </a:p>
          <a:p>
            <a:pPr>
              <a:buFont typeface="Arial" panose="020B0604020202020204" pitchFamily="34" charset="0"/>
              <a:buNone/>
              <a:defRPr/>
            </a:pPr>
            <a:endParaRPr lang="en-US" altLang="en-US" dirty="0"/>
          </a:p>
          <a:p>
            <a:pPr>
              <a:buFont typeface="Arial" panose="020B0604020202020204" pitchFamily="34" charset="0"/>
              <a:buNone/>
              <a:defRPr/>
            </a:pPr>
            <a:r>
              <a:rPr lang="en-GB" dirty="0"/>
              <a:t>2. Scale up action and investment in climate adaptation solutions that address rising humanitarian needs and bring impact for the most vulnerable</a:t>
            </a:r>
            <a:endParaRPr lang="en-US" dirty="0"/>
          </a:p>
          <a:p>
            <a:pPr marL="285750" indent="-285750">
              <a:buFont typeface="Arial" panose="020B0604020202020204" pitchFamily="34" charset="0"/>
              <a:buChar char="•"/>
              <a:defRPr/>
            </a:pPr>
            <a:r>
              <a:rPr lang="en-GB" dirty="0"/>
              <a:t>Climate-smart disaster risk reduction</a:t>
            </a:r>
          </a:p>
          <a:p>
            <a:pPr marL="285750" indent="-285750">
              <a:buFont typeface="Arial" panose="020B0604020202020204" pitchFamily="34" charset="0"/>
              <a:buChar char="•"/>
              <a:defRPr/>
            </a:pPr>
            <a:r>
              <a:rPr lang="en-GB" dirty="0"/>
              <a:t>Prevention and anticipation (including early warning, early action; forecast-based financing)</a:t>
            </a:r>
          </a:p>
          <a:p>
            <a:pPr marL="285750" indent="-285750">
              <a:buFont typeface="Arial" panose="020B0604020202020204" pitchFamily="34" charset="0"/>
              <a:buChar char="•"/>
              <a:defRPr/>
            </a:pPr>
            <a:r>
              <a:rPr lang="en-GB" dirty="0"/>
              <a:t>Integrated risk management approaches, in particular, in domestic law and policy</a:t>
            </a:r>
          </a:p>
          <a:p>
            <a:pPr>
              <a:buFont typeface="Arial" panose="020B0604020202020204" pitchFamily="34" charset="0"/>
              <a:buNone/>
              <a:defRPr/>
            </a:pPr>
            <a:endParaRPr lang="en-US" altLang="en-US" dirty="0"/>
          </a:p>
          <a:p>
            <a:pPr>
              <a:buFont typeface="Arial" panose="020B0604020202020204" pitchFamily="34" charset="0"/>
              <a:buNone/>
              <a:defRPr/>
            </a:pPr>
            <a:r>
              <a:rPr lang="en-US" altLang="en-US" dirty="0"/>
              <a:t>3. Humanitarian actors need to apply a climate lens across their work and adapt their programming accordingly</a:t>
            </a:r>
            <a:endParaRPr lang="en-US" dirty="0"/>
          </a:p>
          <a:p>
            <a:pPr marL="171450" indent="-171450">
              <a:buFont typeface="Arial" panose="020B0604020202020204" pitchFamily="34" charset="0"/>
              <a:buChar char="•"/>
              <a:defRPr/>
            </a:pPr>
            <a:r>
              <a:rPr lang="en-GB" dirty="0"/>
              <a:t>Extreme weather will increase (e.g. heatwaves) and storm surges more powerful</a:t>
            </a:r>
          </a:p>
          <a:p>
            <a:pPr marL="171450" indent="-171450">
              <a:buFont typeface="Arial" panose="020B0604020202020204" pitchFamily="34" charset="0"/>
              <a:buChar char="•"/>
              <a:defRPr/>
            </a:pPr>
            <a:r>
              <a:rPr lang="en-GB" dirty="0"/>
              <a:t>The most vulnerable will become more vulnerable </a:t>
            </a:r>
          </a:p>
          <a:p>
            <a:pPr marL="171450" indent="-171450">
              <a:buFont typeface="Arial" panose="020B0604020202020204" pitchFamily="34" charset="0"/>
              <a:buChar char="•"/>
              <a:defRPr/>
            </a:pPr>
            <a:r>
              <a:rPr lang="en-GB" dirty="0"/>
              <a:t>To be effective in our humanitarian mandate,   we have to consider to a changing climate </a:t>
            </a:r>
          </a:p>
          <a:p>
            <a:pPr marL="171450" indent="-171450">
              <a:buFont typeface="Arial" panose="020B0604020202020204" pitchFamily="34" charset="0"/>
              <a:buChar char="•"/>
              <a:defRPr/>
            </a:pPr>
            <a:r>
              <a:rPr lang="en-GB" dirty="0"/>
              <a:t>Integrate changing climate risks across key sectors</a:t>
            </a:r>
          </a:p>
          <a:p>
            <a:pPr marL="171450" indent="-171450">
              <a:buFont typeface="Arial" panose="020B0604020202020204" pitchFamily="34" charset="0"/>
              <a:buChar char="•"/>
              <a:defRPr/>
            </a:pPr>
            <a:endParaRPr lang="en-GB" dirty="0"/>
          </a:p>
          <a:p>
            <a:pPr>
              <a:buFont typeface="Arial" panose="020B0604020202020204" pitchFamily="34" charset="0"/>
              <a:buNone/>
              <a:defRPr/>
            </a:pPr>
            <a:r>
              <a:rPr lang="en-GB" altLang="en-US" dirty="0">
                <a:ea typeface="ＭＳ Ｐゴシック" panose="020B0600070205080204" pitchFamily="34" charset="-128"/>
              </a:rPr>
              <a:t>4. Local actors are key to delivering on climate adaptation</a:t>
            </a:r>
          </a:p>
          <a:p>
            <a:pPr marL="285750" indent="-285750">
              <a:buFont typeface="Arial" panose="020B0604020202020204" pitchFamily="34" charset="0"/>
              <a:buChar char="•"/>
              <a:defRPr/>
            </a:pPr>
            <a:r>
              <a:rPr lang="en-GB" dirty="0"/>
              <a:t>Increase investment in local actors</a:t>
            </a:r>
          </a:p>
          <a:p>
            <a:pPr marL="285750" indent="-285750">
              <a:buFont typeface="Arial" panose="020B0604020202020204" pitchFamily="34" charset="0"/>
              <a:buChar char="•"/>
              <a:defRPr/>
            </a:pPr>
            <a:r>
              <a:rPr lang="en-GB" dirty="0"/>
              <a:t>Support and accompany vulnerable communities to address the climate risks they face</a:t>
            </a:r>
          </a:p>
          <a:p>
            <a:pPr>
              <a:buFont typeface="Arial" panose="020B0604020202020204" pitchFamily="34" charset="0"/>
              <a:buNone/>
              <a:defRPr/>
            </a:pPr>
            <a:endParaRPr lang="en-US" dirty="0"/>
          </a:p>
        </p:txBody>
      </p:sp>
      <p:sp>
        <p:nvSpPr>
          <p:cNvPr id="84995" name="Slide Number Placeholder 3">
            <a:extLst>
              <a:ext uri="{FF2B5EF4-FFF2-40B4-BE49-F238E27FC236}">
                <a16:creationId xmlns:a16="http://schemas.microsoft.com/office/drawing/2014/main" id="{D33702C0-0C3B-4673-AC4F-DBB4B9C7C36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66FF865B-902C-4769-9E79-413F16B7FC1A}" type="slidenum">
              <a:rPr lang="da-DK" altLang="en-US" smtClean="0"/>
              <a:pPr/>
              <a:t>47</a:t>
            </a:fld>
            <a:endParaRPr lang="da-DK"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49263">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altLang="en-US" dirty="0"/>
              <a:t>The IPCC is the Intergovernmental Panel on Climate Change, the leading international body for the assessment of climate change, established by the United Nations Environment Programme  and the World Meteorological Organization  in 1988. Thousands of scientists worldwide contribute to it and their highly detailed reports are accompanied by a </a:t>
            </a:r>
            <a:r>
              <a:rPr lang="en-GB" altLang="nl-NL" dirty="0"/>
              <a:t>“</a:t>
            </a:r>
            <a:r>
              <a:rPr lang="en-GB" altLang="en-US" dirty="0"/>
              <a:t>Summary for Policymakers</a:t>
            </a:r>
            <a:r>
              <a:rPr lang="en-GB" altLang="nl-NL" dirty="0"/>
              <a:t>”</a:t>
            </a:r>
            <a:r>
              <a:rPr lang="en-GB" altLang="en-US" dirty="0"/>
              <a:t> (SPM), approved line-by-line at  formal UN meetings and endorsed by all governments. The SPM then becomes the agreed scientific basis for international negotiations about climate change and is used for national policy-making on climate by many countries.</a:t>
            </a:r>
          </a:p>
          <a:p>
            <a:pPr defTabSz="449263">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n-GB" altLang="en-US" dirty="0"/>
          </a:p>
          <a:p>
            <a:pPr marL="0" indent="0">
              <a:spcAft>
                <a:spcPts val="600"/>
              </a:spcAft>
              <a:buFont typeface="Arial" panose="020B0604020202020204" pitchFamily="34" charset="0"/>
              <a:buNone/>
            </a:pPr>
            <a:r>
              <a:rPr lang="en-GB" altLang="en-US" dirty="0"/>
              <a:t>The latest report (2021) statements were clear and alarming:</a:t>
            </a:r>
          </a:p>
          <a:p>
            <a:pPr marL="171450" indent="-171450">
              <a:spcAft>
                <a:spcPts val="600"/>
              </a:spcAft>
              <a:buFont typeface="Arial" panose="020B0604020202020204" pitchFamily="34" charset="0"/>
              <a:buChar char="•"/>
            </a:pPr>
            <a:r>
              <a:rPr lang="en-GB" dirty="0"/>
              <a:t>“It is </a:t>
            </a:r>
            <a:r>
              <a:rPr lang="en-GB" b="1" i="1" dirty="0"/>
              <a:t>unequivocal </a:t>
            </a:r>
            <a:r>
              <a:rPr lang="en-GB" dirty="0"/>
              <a:t>that </a:t>
            </a:r>
            <a:r>
              <a:rPr lang="en-GB" b="1" dirty="0"/>
              <a:t>human influence </a:t>
            </a:r>
            <a:r>
              <a:rPr lang="en-GB" dirty="0"/>
              <a:t>has warmed the atmosphere, ocean and land. Widespread and rapid changes in the atmosphere, ocean, cryosphere and biosphere have occurred"</a:t>
            </a:r>
          </a:p>
          <a:p>
            <a:pPr marL="285750" indent="-285750">
              <a:buFont typeface="Arial" panose="020B0604020202020204" pitchFamily="34" charset="0"/>
              <a:buChar char="•"/>
            </a:pPr>
            <a:r>
              <a:rPr lang="en-GB" dirty="0"/>
              <a:t>"</a:t>
            </a:r>
            <a:r>
              <a:rPr lang="en-GB" b="1" dirty="0"/>
              <a:t>Human influence</a:t>
            </a:r>
            <a:r>
              <a:rPr lang="en-GB" dirty="0"/>
              <a:t> has warmed the climate at a rate that is unprecedented in at least the last 2000 years"</a:t>
            </a:r>
          </a:p>
          <a:p>
            <a:pPr marL="285750" indent="-285750">
              <a:buFont typeface="Arial" panose="020B0604020202020204" pitchFamily="34" charset="0"/>
              <a:buChar char="•"/>
            </a:pPr>
            <a:r>
              <a:rPr lang="en-GB" altLang="en-US" dirty="0"/>
              <a:t>it is bound to continue at an alarming rate unless substantial measures are taken to reduce greenhouse gas emissions and it already is and will continue to bring the world more extreme weather events.</a:t>
            </a:r>
          </a:p>
          <a:p>
            <a:pPr defTabSz="449263">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n-GB" altLang="en-US" dirty="0"/>
          </a:p>
          <a:p>
            <a:pPr defTabSz="449263">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altLang="en-US" dirty="0"/>
              <a:t>One of the ways to identify that it is huma activity that causes the majority of the current rapid warming is to "model" climate with only the "natural" factors included – like solar radiation, tilting earth axis etc. - and see how it matches the observed/recorded temperature changes in the past, and compare to the </a:t>
            </a:r>
            <a:r>
              <a:rPr lang="en-GB" altLang="en-US" dirty="0" err="1"/>
              <a:t>modles</a:t>
            </a:r>
            <a:r>
              <a:rPr lang="en-GB" altLang="en-US" dirty="0"/>
              <a:t> when also human-caused greenhouse gas emissions are included: only with human factors included will the models fit the real world observations (see chart)</a:t>
            </a:r>
          </a:p>
          <a:p>
            <a:pPr defTabSz="449263">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n-GB" altLang="en-US" dirty="0"/>
          </a:p>
          <a:p>
            <a:pPr defTabSz="449263">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altLang="en-US" dirty="0">
                <a:latin typeface="Times New Roman" panose="02020603050405020304" pitchFamily="18" charset="0"/>
              </a:rPr>
              <a:t>Many scientists consider a rise of 2 degrees C is a tipping point for disastrous and irreversible impacts, like the melting of the Arctic sea ice, Greenland ice sheet, and melting of permafrost (which would even trigger methane release, a potent greenhouse gas</a:t>
            </a:r>
            <a:r>
              <a:rPr lang="nl-NL" altLang="en-US" dirty="0">
                <a:latin typeface="Times New Roman" panose="02020603050405020304" pitchFamily="18" charset="0"/>
              </a:rPr>
              <a:t>)</a:t>
            </a:r>
            <a:r>
              <a:rPr lang="en-GB" altLang="en-US" dirty="0">
                <a:latin typeface="Times New Roman" panose="02020603050405020304" pitchFamily="18" charset="0"/>
              </a:rPr>
              <a:t>. Therefore, 2C is the upper goal of the Paris Agreement on Climate Change (2015).</a:t>
            </a:r>
          </a:p>
          <a:p>
            <a:pPr defTabSz="449263">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n-GB" altLang="en-US" dirty="0">
              <a:latin typeface="Times New Roman" panose="02020603050405020304" pitchFamily="18" charset="0"/>
            </a:endParaRPr>
          </a:p>
          <a:p>
            <a:pPr defTabSz="449263">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altLang="en-US" dirty="0"/>
              <a:t>The IPCC 6</a:t>
            </a:r>
            <a:r>
              <a:rPr lang="en-GB" altLang="en-US" baseline="30000" dirty="0"/>
              <a:t>th</a:t>
            </a:r>
            <a:r>
              <a:rPr lang="en-GB" altLang="en-US" dirty="0"/>
              <a:t> Assessment Report (2021) was recently preceded by three Special Reports – one on 1.5</a:t>
            </a:r>
            <a:r>
              <a:rPr lang="en-US" dirty="0">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ºC</a:t>
            </a:r>
            <a:r>
              <a:rPr lang="en-GB" altLang="en-US" dirty="0"/>
              <a:t> released 2018, one on climate change and oceans and the cryosphere expected Sept 2019, and one on climate change and land in Aug 2019 (desertification, land degradation, sustainable land management, food security, and greenhouse gas fluxes in terrestrial ecosystems), as well as a Methodology Report (guidelines for greenhouse gas inventories) in May 2019.</a:t>
            </a:r>
          </a:p>
          <a:p>
            <a:pPr defTabSz="449263">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n-GB" altLang="en-US" dirty="0"/>
          </a:p>
          <a:p>
            <a: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altLang="en-US" dirty="0"/>
              <a:t>The 1.5</a:t>
            </a:r>
            <a:r>
              <a:rPr lang="en-US" altLang="en-US" dirty="0">
                <a:solidFill>
                  <a:srgbClr val="FF0000"/>
                </a:solidFill>
              </a:rPr>
              <a:t>˚C</a:t>
            </a:r>
            <a:r>
              <a:rPr lang="en-US" altLang="en-US" dirty="0"/>
              <a:t> report highlighted:</a:t>
            </a:r>
          </a:p>
          <a:p>
            <a:pPr defTabSz="449263">
              <a:spcBef>
                <a:spcPct val="0"/>
              </a:spcBef>
              <a:buFontTx/>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altLang="en-US" dirty="0"/>
              <a:t>Despite the global community</a:t>
            </a:r>
            <a:r>
              <a:rPr lang="ja-JP" altLang="en-US" dirty="0"/>
              <a:t>’</a:t>
            </a:r>
            <a:r>
              <a:rPr lang="en-US" altLang="ja-JP" dirty="0"/>
              <a:t>s best intentions to keep global warming below a 2°C increase above pre-industrial climate, higher levels of warming are increasingly likely. </a:t>
            </a:r>
          </a:p>
          <a:p>
            <a:pPr defTabSz="449263">
              <a:spcBef>
                <a:spcPct val="0"/>
              </a:spcBef>
              <a:buFontTx/>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US" altLang="ja-JP" dirty="0"/>
              <a:t>Scientists agree that countries</a:t>
            </a:r>
            <a:r>
              <a:rPr lang="ja-JP" altLang="en-US" dirty="0"/>
              <a:t>’</a:t>
            </a:r>
            <a:r>
              <a:rPr lang="en-US" altLang="ja-JP" dirty="0"/>
              <a:t> current United Nations Framework Convention on Climate Change emission pledges and commitments would most likely result in 3.5 to 4°C warming. And the longer those pledges remain unmet, the more likely a 4°C world becomes.</a:t>
            </a:r>
            <a:endParaRPr lang="en-GB" altLang="ja-JP" dirty="0"/>
          </a:p>
          <a:p>
            <a:pPr defTabSz="449263">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n-GB" altLang="en-US" dirty="0"/>
          </a:p>
          <a:p>
            <a:pPr defTabSz="449263">
              <a:spcBef>
                <a:spcPts val="45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altLang="en-US" dirty="0"/>
              <a:t>Find the short summary on Seven key humanitarian insights from the latest IPCC report at: https://www.climatecentre.org/wp-content/uploads/IPCC-AR6-WG1-SPM-Cartoon_infused-humanitarian-insights-.pdf</a:t>
            </a:r>
          </a:p>
          <a:p>
            <a:pPr defTabSz="449263">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n-GB" altLang="en-US" dirty="0"/>
          </a:p>
          <a:p>
            <a:pPr defTabSz="449263">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altLang="en-US" b="1" dirty="0"/>
              <a:t>Facilitator tip</a:t>
            </a:r>
            <a:r>
              <a:rPr lang="en-GB" altLang="en-US" dirty="0"/>
              <a:t>: consider running the 2:30 minute movie clip: </a:t>
            </a:r>
            <a:r>
              <a:rPr lang="en-GB" altLang="nl-NL" dirty="0"/>
              <a:t>“</a:t>
            </a:r>
            <a:r>
              <a:rPr lang="en-US" altLang="ja-JP" i="1" dirty="0"/>
              <a:t>World Could Be 4 Degrees Hotter By End of This Century</a:t>
            </a:r>
            <a:r>
              <a:rPr lang="ja-JP" altLang="en-US" i="1" dirty="0"/>
              <a:t>”</a:t>
            </a:r>
            <a:r>
              <a:rPr lang="en-US" altLang="ja-JP" i="1" dirty="0"/>
              <a:t> available at </a:t>
            </a:r>
            <a:r>
              <a:rPr lang="da-DK" altLang="ja-JP" i="1" dirty="0">
                <a:hlinkClick r:id="rId3"/>
              </a:rPr>
              <a:t>http://www.youtube.com/watch?v=CQbOlI0YQNs</a:t>
            </a:r>
            <a:r>
              <a:rPr lang="da-DK" altLang="ja-JP" dirty="0"/>
              <a:t> </a:t>
            </a:r>
          </a:p>
          <a:p>
            <a:pPr defTabSz="449263">
              <a:spcBef>
                <a:spcPct val="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endParaRPr lang="en-GB" altLang="en-US" i="1" dirty="0"/>
          </a:p>
          <a:p>
            <a:endParaRPr lang="en-GB" dirty="0"/>
          </a:p>
        </p:txBody>
      </p:sp>
      <p:sp>
        <p:nvSpPr>
          <p:cNvPr id="4" name="Slide Number Placeholder 3"/>
          <p:cNvSpPr>
            <a:spLocks noGrp="1"/>
          </p:cNvSpPr>
          <p:nvPr>
            <p:ph type="sldNum" sz="quarter" idx="5"/>
          </p:nvPr>
        </p:nvSpPr>
        <p:spPr/>
        <p:txBody>
          <a:bodyPr/>
          <a:lstStyle/>
          <a:p>
            <a:pPr>
              <a:defRPr/>
            </a:pPr>
            <a:fld id="{70B79391-F861-417E-A4CF-DFEF015919AF}" type="slidenum">
              <a:rPr lang="da-DK" altLang="en-US" smtClean="0"/>
              <a:pPr>
                <a:defRPr/>
              </a:pPr>
              <a:t>6</a:t>
            </a:fld>
            <a:endParaRPr lang="da-DK" altLang="en-US"/>
          </a:p>
        </p:txBody>
      </p:sp>
    </p:spTree>
    <p:extLst>
      <p:ext uri="{BB962C8B-B14F-4D97-AF65-F5344CB8AC3E}">
        <p14:creationId xmlns:p14="http://schemas.microsoft.com/office/powerpoint/2010/main" val="22155795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Slide Image Placeholder 1">
            <a:extLst>
              <a:ext uri="{FF2B5EF4-FFF2-40B4-BE49-F238E27FC236}">
                <a16:creationId xmlns:a16="http://schemas.microsoft.com/office/drawing/2014/main" id="{2BE2C0AE-B894-4D4E-9044-3377016F830C}"/>
              </a:ext>
            </a:extLst>
          </p:cNvPr>
          <p:cNvSpPr>
            <a:spLocks noGrp="1" noRot="1" noChangeAspect="1" noChangeArrowheads="1" noTextEdit="1"/>
          </p:cNvSpPr>
          <p:nvPr>
            <p:ph type="sldImg"/>
          </p:nvPr>
        </p:nvSpPr>
        <p:spPr>
          <a:ln/>
        </p:spPr>
      </p:sp>
      <p:sp>
        <p:nvSpPr>
          <p:cNvPr id="17410" name="Notes Placeholder 2">
            <a:extLst>
              <a:ext uri="{FF2B5EF4-FFF2-40B4-BE49-F238E27FC236}">
                <a16:creationId xmlns:a16="http://schemas.microsoft.com/office/drawing/2014/main" id="{785429DF-61A9-4177-8E84-715C0F0BF976}"/>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GB" altLang="en-US">
                <a:solidFill>
                  <a:srgbClr val="FF0000"/>
                </a:solidFill>
              </a:rPr>
              <a:t>Historical records show that our climate has always varied naturally over time, for instance due to changes in the intensity of the Sun</a:t>
            </a:r>
            <a:r>
              <a:rPr lang="en-GB" altLang="nl-NL">
                <a:solidFill>
                  <a:srgbClr val="FF0000"/>
                </a:solidFill>
              </a:rPr>
              <a:t>’</a:t>
            </a:r>
            <a:r>
              <a:rPr lang="en-GB" altLang="en-US">
                <a:solidFill>
                  <a:srgbClr val="FF0000"/>
                </a:solidFill>
              </a:rPr>
              <a:t>s energy reaching the earth, volcanic eruptions, and natural changes in greenhouse gas (GHG) concentrations. </a:t>
            </a:r>
          </a:p>
          <a:p>
            <a:pPr>
              <a:spcBef>
                <a:spcPct val="0"/>
              </a:spcBef>
            </a:pPr>
            <a:endParaRPr lang="en-GB" altLang="en-US">
              <a:solidFill>
                <a:srgbClr val="FF0000"/>
              </a:solidFill>
            </a:endParaRPr>
          </a:p>
          <a:p>
            <a:pPr>
              <a:spcBef>
                <a:spcPct val="0"/>
              </a:spcBef>
            </a:pPr>
            <a:r>
              <a:rPr lang="en-GB" altLang="en-US">
                <a:solidFill>
                  <a:srgbClr val="FF0000"/>
                </a:solidFill>
              </a:rPr>
              <a:t>However, the rapid warming in recent decades cannot be attributed only to such natural variation. Scientific consensus now tells us that </a:t>
            </a:r>
            <a:r>
              <a:rPr lang="en-GB" altLang="en-US" b="1">
                <a:solidFill>
                  <a:srgbClr val="FF0000"/>
                </a:solidFill>
              </a:rPr>
              <a:t>human activities are 'very likely' to blame </a:t>
            </a:r>
            <a:r>
              <a:rPr lang="en-GB" altLang="en-US">
                <a:solidFill>
                  <a:srgbClr val="FF0000"/>
                </a:solidFill>
              </a:rPr>
              <a:t>(&gt;95% certainty, IPCC 2013).</a:t>
            </a:r>
            <a:endParaRPr lang="en-US" altLang="en-US">
              <a:solidFill>
                <a:srgbClr val="FF0000"/>
              </a:solidFill>
            </a:endParaRPr>
          </a:p>
          <a:p>
            <a:pPr>
              <a:spcBef>
                <a:spcPct val="0"/>
              </a:spcBef>
            </a:pPr>
            <a:endParaRPr lang="en-US" altLang="en-US">
              <a:solidFill>
                <a:srgbClr val="C00000"/>
              </a:solidFill>
              <a:latin typeface="Times New Roman" panose="02020603050405020304" pitchFamily="18" charset="0"/>
            </a:endParaRPr>
          </a:p>
          <a:p>
            <a:pPr>
              <a:spcBef>
                <a:spcPct val="0"/>
              </a:spcBef>
            </a:pPr>
            <a:r>
              <a:rPr lang="en-US" altLang="en-US">
                <a:solidFill>
                  <a:srgbClr val="C00000"/>
                </a:solidFill>
                <a:latin typeface="Times New Roman" panose="02020603050405020304" pitchFamily="18" charset="0"/>
              </a:rPr>
              <a:t>CO2 is the most important GHG - s</a:t>
            </a:r>
            <a:r>
              <a:rPr lang="en-US" altLang="en-US">
                <a:latin typeface="Times New Roman" panose="02020603050405020304" pitchFamily="18" charset="0"/>
              </a:rPr>
              <a:t>ome other greenhouse gases are methane, nitrous oxide, water vapor.</a:t>
            </a:r>
          </a:p>
          <a:p>
            <a:pPr>
              <a:spcBef>
                <a:spcPct val="0"/>
              </a:spcBef>
            </a:pPr>
            <a:endParaRPr lang="en-US" altLang="en-US">
              <a:solidFill>
                <a:srgbClr val="C00000"/>
              </a:solidFill>
              <a:latin typeface="Times New Roman" panose="02020603050405020304" pitchFamily="18" charset="0"/>
            </a:endParaRPr>
          </a:p>
          <a:p>
            <a:pPr>
              <a:spcBef>
                <a:spcPct val="0"/>
              </a:spcBef>
            </a:pPr>
            <a:r>
              <a:rPr lang="en-US" altLang="en-US">
                <a:solidFill>
                  <a:srgbClr val="C00000"/>
                </a:solidFill>
                <a:latin typeface="Times New Roman" panose="02020603050405020304" pitchFamily="18" charset="0"/>
              </a:rPr>
              <a:t>All photos: Climate Centre</a:t>
            </a:r>
          </a:p>
          <a:p>
            <a:endParaRPr lang="en-US" altLang="en-US"/>
          </a:p>
        </p:txBody>
      </p:sp>
      <p:sp>
        <p:nvSpPr>
          <p:cNvPr id="17411" name="Slide Number Placeholder 3">
            <a:extLst>
              <a:ext uri="{FF2B5EF4-FFF2-40B4-BE49-F238E27FC236}">
                <a16:creationId xmlns:a16="http://schemas.microsoft.com/office/drawing/2014/main" id="{08F5AAC2-92EE-4C94-A6A5-2840779731F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415D82C3-AED8-4FF4-80C7-61E34A937866}" type="slidenum">
              <a:rPr lang="da-DK" altLang="en-US" smtClean="0"/>
              <a:pPr/>
              <a:t>7</a:t>
            </a:fld>
            <a:endParaRPr lang="da-DK"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a:extLst>
              <a:ext uri="{FF2B5EF4-FFF2-40B4-BE49-F238E27FC236}">
                <a16:creationId xmlns:a16="http://schemas.microsoft.com/office/drawing/2014/main" id="{9F6AE095-BEDD-4D8F-8CF7-486BB876119C}"/>
              </a:ext>
            </a:extLst>
          </p:cNvPr>
          <p:cNvSpPr>
            <a:spLocks noGrp="1" noRot="1" noChangeAspect="1" noChangeArrowheads="1" noTextEdit="1"/>
          </p:cNvSpPr>
          <p:nvPr>
            <p:ph type="sldImg"/>
          </p:nvPr>
        </p:nvSpPr>
        <p:spPr>
          <a:ln/>
        </p:spPr>
      </p:sp>
      <p:sp>
        <p:nvSpPr>
          <p:cNvPr id="19458" name="Notes Placeholder 2">
            <a:extLst>
              <a:ext uri="{FF2B5EF4-FFF2-40B4-BE49-F238E27FC236}">
                <a16:creationId xmlns:a16="http://schemas.microsoft.com/office/drawing/2014/main" id="{5DA921D8-5948-49A7-9547-E9E30BD8DAF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b="1"/>
              <a:t>Short answer</a:t>
            </a:r>
            <a:r>
              <a:rPr lang="en-US" altLang="en-US"/>
              <a:t>: Greenhouse gases act as a blanket over the earth, keeping it warmer. Human activities (as mentioned on the previous page) are adding greenhouse gases to the atmosphere, making it warmer and warmer.</a:t>
            </a:r>
          </a:p>
          <a:p>
            <a:pPr>
              <a:spcBef>
                <a:spcPct val="0"/>
              </a:spcBef>
            </a:pPr>
            <a:endParaRPr lang="en-US" altLang="en-US"/>
          </a:p>
          <a:p>
            <a:pPr>
              <a:spcBef>
                <a:spcPct val="0"/>
              </a:spcBef>
            </a:pPr>
            <a:r>
              <a:rPr lang="en-US" altLang="en-US" b="1"/>
              <a:t>Technical explanation</a:t>
            </a:r>
          </a:p>
          <a:p>
            <a:pPr>
              <a:spcBef>
                <a:spcPct val="0"/>
              </a:spcBef>
            </a:pPr>
            <a:r>
              <a:rPr lang="en-US" altLang="en-US"/>
              <a:t>The greenhouse effect is actually part of a natural process: the sun warms up the earth, the earth radiates the heat back into the atmosphere through thermal radiation. This heat is absorbed by greenhouse gases in the atmosphere, and is re-radiated in all directions. This </a:t>
            </a:r>
            <a:r>
              <a:rPr lang="en-US" altLang="nl-NL"/>
              <a:t>“</a:t>
            </a:r>
            <a:r>
              <a:rPr lang="en-US" altLang="en-US"/>
              <a:t>blanket</a:t>
            </a:r>
            <a:r>
              <a:rPr lang="en-US" altLang="nl-NL"/>
              <a:t>”</a:t>
            </a:r>
            <a:r>
              <a:rPr lang="en-US" altLang="en-US"/>
              <a:t> of greenhouse gases that prevents the heat from escaping right away causes the temperature to be higher than what it would be without greenhouse gases in our atmosphere (which is a good think, because without our atmosphere it would be very cold on earth).</a:t>
            </a:r>
          </a:p>
          <a:p>
            <a:pPr>
              <a:spcBef>
                <a:spcPct val="0"/>
              </a:spcBef>
            </a:pPr>
            <a:endParaRPr lang="en-US" altLang="en-US"/>
          </a:p>
          <a:p>
            <a:pPr>
              <a:spcBef>
                <a:spcPct val="0"/>
              </a:spcBef>
            </a:pPr>
            <a:r>
              <a:rPr lang="en-US" altLang="en-US"/>
              <a:t>However,</a:t>
            </a:r>
            <a:r>
              <a:rPr lang="en-US" altLang="en-US">
                <a:latin typeface="Times New Roman" panose="02020603050405020304" pitchFamily="18" charset="0"/>
              </a:rPr>
              <a:t> the human activities mentioned on the previous slide are now rapidly adding additional greenhouse gases to the atmosphere, as can be seen on this graph with </a:t>
            </a:r>
            <a:r>
              <a:rPr lang="en-US" altLang="en-US"/>
              <a:t>the annual variation (red) concentration of CO2 in the atmosphere measured at one station in Hawaii. In 2013 the concentration for the first time in at least 800 000 years exceeded the 400 parts per million mark on the graph (not shown) – by December 2018 it was 408 ppm.</a:t>
            </a:r>
          </a:p>
          <a:p>
            <a:pPr>
              <a:spcBef>
                <a:spcPct val="0"/>
              </a:spcBef>
            </a:pPr>
            <a:endParaRPr lang="en-US" altLang="en-US"/>
          </a:p>
          <a:p>
            <a:pPr>
              <a:spcBef>
                <a:spcPct val="0"/>
              </a:spcBef>
            </a:pPr>
            <a:r>
              <a:rPr lang="en-US" altLang="en-US"/>
              <a:t>This rapid rise in greenhouse gases is resulting in a rising global temperature: climate change.</a:t>
            </a:r>
          </a:p>
          <a:p>
            <a:pPr>
              <a:spcBef>
                <a:spcPct val="0"/>
              </a:spcBef>
            </a:pPr>
            <a:endParaRPr lang="en-US" altLang="en-US"/>
          </a:p>
          <a:p>
            <a:pPr>
              <a:spcBef>
                <a:spcPct val="0"/>
              </a:spcBef>
            </a:pPr>
            <a:r>
              <a:rPr lang="en-US" altLang="en-US" i="1">
                <a:solidFill>
                  <a:srgbClr val="C00000"/>
                </a:solidFill>
                <a:latin typeface="Times New Roman" panose="02020603050405020304" pitchFamily="18" charset="0"/>
              </a:rPr>
              <a:t>Further background information</a:t>
            </a:r>
          </a:p>
          <a:p>
            <a:pPr>
              <a:spcBef>
                <a:spcPct val="0"/>
              </a:spcBef>
            </a:pPr>
            <a:r>
              <a:rPr lang="en-US" altLang="en-US" b="1">
                <a:solidFill>
                  <a:srgbClr val="C00000"/>
                </a:solidFill>
                <a:latin typeface="Times New Roman" panose="02020603050405020304" pitchFamily="18" charset="0"/>
              </a:rPr>
              <a:t>In 2013 IPCC concluded</a:t>
            </a:r>
            <a:r>
              <a:rPr lang="en-US" altLang="en-US">
                <a:solidFill>
                  <a:srgbClr val="C00000"/>
                </a:solidFill>
                <a:latin typeface="Times New Roman" panose="02020603050405020304" pitchFamily="18" charset="0"/>
              </a:rPr>
              <a:t> that:</a:t>
            </a:r>
          </a:p>
          <a:p>
            <a:pPr>
              <a:spcBef>
                <a:spcPct val="0"/>
              </a:spcBef>
              <a:buFontTx/>
              <a:buChar char="•"/>
            </a:pPr>
            <a:r>
              <a:rPr lang="ja-JP" altLang="en-US">
                <a:solidFill>
                  <a:srgbClr val="C00000"/>
                </a:solidFill>
                <a:latin typeface="Times New Roman" panose="02020603050405020304" pitchFamily="18" charset="0"/>
              </a:rPr>
              <a:t>“</a:t>
            </a:r>
            <a:r>
              <a:rPr lang="en-US" altLang="ja-JP">
                <a:solidFill>
                  <a:srgbClr val="C00000"/>
                </a:solidFill>
                <a:latin typeface="Times New Roman" panose="02020603050405020304" pitchFamily="18" charset="0"/>
              </a:rPr>
              <a:t>Human influence on the climate system is clear. It is </a:t>
            </a:r>
            <a:r>
              <a:rPr lang="en-US" altLang="ja-JP" b="1">
                <a:solidFill>
                  <a:srgbClr val="C00000"/>
                </a:solidFill>
                <a:latin typeface="Times New Roman" panose="02020603050405020304" pitchFamily="18" charset="0"/>
              </a:rPr>
              <a:t>extremely likely (&gt;95%) </a:t>
            </a:r>
            <a:r>
              <a:rPr lang="en-US" altLang="ja-JP">
                <a:solidFill>
                  <a:srgbClr val="C00000"/>
                </a:solidFill>
                <a:latin typeface="Times New Roman" panose="02020603050405020304" pitchFamily="18" charset="0"/>
              </a:rPr>
              <a:t>that human influence has been the dominant cause of the observed warming since the mid-20th century</a:t>
            </a:r>
            <a:r>
              <a:rPr lang="ja-JP" altLang="en-US">
                <a:solidFill>
                  <a:srgbClr val="C00000"/>
                </a:solidFill>
                <a:latin typeface="Times New Roman" panose="02020603050405020304" pitchFamily="18" charset="0"/>
              </a:rPr>
              <a:t>”</a:t>
            </a:r>
            <a:endParaRPr lang="en-US" altLang="ja-JP">
              <a:solidFill>
                <a:srgbClr val="C00000"/>
              </a:solidFill>
              <a:latin typeface="Times New Roman" panose="02020603050405020304" pitchFamily="18" charset="0"/>
            </a:endParaRPr>
          </a:p>
          <a:p>
            <a:pPr>
              <a:spcBef>
                <a:spcPct val="0"/>
              </a:spcBef>
              <a:buFontTx/>
              <a:buChar char="•"/>
            </a:pPr>
            <a:r>
              <a:rPr lang="ja-JP" altLang="en-US">
                <a:solidFill>
                  <a:srgbClr val="C00000"/>
                </a:solidFill>
                <a:latin typeface="Times New Roman" panose="02020603050405020304" pitchFamily="18" charset="0"/>
              </a:rPr>
              <a:t>“</a:t>
            </a:r>
            <a:r>
              <a:rPr lang="en-US" altLang="ja-JP">
                <a:solidFill>
                  <a:srgbClr val="C00000"/>
                </a:solidFill>
                <a:latin typeface="Times New Roman" panose="02020603050405020304" pitchFamily="18" charset="0"/>
              </a:rPr>
              <a:t>The atmospheric concentrations of..  [greenhouse gases] .. have increased to levels unprecedented in at least the last 800,000 years. CO2 concentrations have increased by 40% since pre-industrial times, primarily from fossil fuel emissions and secondarily from net land use change emissions.</a:t>
            </a:r>
            <a:r>
              <a:rPr lang="ja-JP" altLang="en-US">
                <a:solidFill>
                  <a:srgbClr val="C00000"/>
                </a:solidFill>
                <a:latin typeface="Times New Roman" panose="02020603050405020304" pitchFamily="18" charset="0"/>
              </a:rPr>
              <a:t>”</a:t>
            </a:r>
            <a:endParaRPr lang="en-US" altLang="ja-JP">
              <a:solidFill>
                <a:srgbClr val="C00000"/>
              </a:solidFill>
              <a:latin typeface="Times New Roman" panose="02020603050405020304" pitchFamily="18" charset="0"/>
            </a:endParaRPr>
          </a:p>
          <a:p>
            <a:pPr>
              <a:spcBef>
                <a:spcPct val="0"/>
              </a:spcBef>
              <a:buFontTx/>
              <a:buChar char="•"/>
            </a:pPr>
            <a:r>
              <a:rPr lang="ja-JP" altLang="en-US">
                <a:solidFill>
                  <a:srgbClr val="C00000"/>
                </a:solidFill>
                <a:latin typeface="Times New Roman" panose="02020603050405020304" pitchFamily="18" charset="0"/>
              </a:rPr>
              <a:t>“</a:t>
            </a:r>
            <a:r>
              <a:rPr lang="en-US" altLang="ja-JP">
                <a:solidFill>
                  <a:srgbClr val="C00000"/>
                </a:solidFill>
                <a:latin typeface="Times New Roman" panose="02020603050405020304" pitchFamily="18" charset="0"/>
              </a:rPr>
              <a:t>Continued emissions of greenhouse gases will cause further warming and changes in … the climate system</a:t>
            </a:r>
            <a:r>
              <a:rPr lang="ja-JP" altLang="en-US">
                <a:solidFill>
                  <a:srgbClr val="C00000"/>
                </a:solidFill>
                <a:latin typeface="Times New Roman" panose="02020603050405020304" pitchFamily="18" charset="0"/>
              </a:rPr>
              <a:t>”</a:t>
            </a:r>
            <a:endParaRPr lang="en-US" altLang="ja-JP">
              <a:solidFill>
                <a:srgbClr val="C00000"/>
              </a:solidFill>
              <a:latin typeface="Times New Roman" panose="02020603050405020304" pitchFamily="18" charset="0"/>
            </a:endParaRPr>
          </a:p>
          <a:p>
            <a:endParaRPr lang="en-US" altLang="en-US"/>
          </a:p>
        </p:txBody>
      </p:sp>
      <p:sp>
        <p:nvSpPr>
          <p:cNvPr id="19459" name="Slide Number Placeholder 3">
            <a:extLst>
              <a:ext uri="{FF2B5EF4-FFF2-40B4-BE49-F238E27FC236}">
                <a16:creationId xmlns:a16="http://schemas.microsoft.com/office/drawing/2014/main" id="{DF353FB3-9BFD-49E6-B009-68CD9400A2E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fld id="{885E6FF7-1527-47BC-9C07-EA217AAF7FA5}" type="slidenum">
              <a:rPr lang="da-DK" altLang="en-US" smtClean="0"/>
              <a:pPr/>
              <a:t>8</a:t>
            </a:fld>
            <a:endParaRPr lang="da-DK"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Arial" pitchFamily="34" charset="0"/>
                <a:ea typeface="MS PGothic" panose="020B0600070205080204" pitchFamily="34" charset="-128"/>
                <a:cs typeface="Arial" pitchFamily="34" charset="0"/>
              </a:rPr>
              <a:t>Summary of the main indicators of a warming world:</a:t>
            </a:r>
          </a:p>
          <a:p>
            <a:endParaRPr lang="en-GB" sz="1200" kern="1200" dirty="0">
              <a:solidFill>
                <a:schemeClr val="tx1"/>
              </a:solidFill>
              <a:effectLst/>
              <a:latin typeface="Arial" pitchFamily="34" charset="0"/>
              <a:ea typeface="MS PGothic" panose="020B0600070205080204" pitchFamily="34" charset="-128"/>
              <a:cs typeface="Arial" pitchFamily="34" charset="0"/>
            </a:endParaRPr>
          </a:p>
          <a:p>
            <a:r>
              <a:rPr lang="en-GB" sz="1200" kern="1200" dirty="0">
                <a:solidFill>
                  <a:schemeClr val="tx1"/>
                </a:solidFill>
                <a:effectLst/>
                <a:latin typeface="Arial" pitchFamily="34" charset="0"/>
                <a:ea typeface="MS PGothic" panose="020B0600070205080204" pitchFamily="34" charset="-128"/>
                <a:cs typeface="Arial" pitchFamily="34" charset="0"/>
              </a:rPr>
              <a:t>Seven of the 10 indicators are expected to increase in a warming world and to decrease (Sea ice, Snow cover, Glaciers).</a:t>
            </a:r>
          </a:p>
          <a:p>
            <a:endParaRPr lang="en-GB" sz="1200" kern="1200" dirty="0">
              <a:solidFill>
                <a:schemeClr val="tx1"/>
              </a:solidFill>
              <a:effectLst/>
              <a:latin typeface="Arial" pitchFamily="34" charset="0"/>
              <a:ea typeface="MS PGothic" panose="020B0600070205080204" pitchFamily="34" charset="-128"/>
              <a:cs typeface="Arial" pitchFamily="34" charset="0"/>
            </a:endParaRPr>
          </a:p>
          <a:p>
            <a:r>
              <a:rPr lang="en-GB" sz="1200" kern="1200" dirty="0">
                <a:solidFill>
                  <a:schemeClr val="tx1"/>
                </a:solidFill>
                <a:effectLst/>
                <a:latin typeface="Arial" pitchFamily="34" charset="0"/>
                <a:ea typeface="MS PGothic" panose="020B0600070205080204" pitchFamily="34" charset="-128"/>
                <a:cs typeface="Arial" pitchFamily="34" charset="0"/>
              </a:rPr>
              <a:t>Scientific observations now show that all indicators are already evolving as can be expected in a changing climate.</a:t>
            </a:r>
          </a:p>
          <a:p>
            <a:r>
              <a:rPr lang="en-GB" sz="1200" kern="1200" dirty="0">
                <a:solidFill>
                  <a:schemeClr val="tx1"/>
                </a:solidFill>
                <a:effectLst/>
                <a:latin typeface="Arial" pitchFamily="34" charset="0"/>
                <a:ea typeface="MS PGothic" panose="020B0600070205080204" pitchFamily="34" charset="-128"/>
                <a:cs typeface="Arial" pitchFamily="34" charset="0"/>
              </a:rPr>
              <a:t>(See also: NOAA, Ten Signs of a Warming World, </a:t>
            </a:r>
            <a:r>
              <a:rPr lang="en-GB" sz="1200" kern="1200" dirty="0">
                <a:solidFill>
                  <a:schemeClr val="tx1"/>
                </a:solidFill>
                <a:effectLst/>
                <a:latin typeface="Arial" pitchFamily="34" charset="0"/>
                <a:ea typeface="MS PGothic" panose="020B0600070205080204" pitchFamily="34" charset="-128"/>
                <a:cs typeface="Arial" pitchFamily="34" charset="0"/>
                <a:hlinkClick r:id="rId3"/>
              </a:rPr>
              <a:t>https://cpo.noaa.gov/warmingworld/index.html</a:t>
            </a:r>
            <a:r>
              <a:rPr lang="en-GB" sz="1200" kern="1200" dirty="0">
                <a:solidFill>
                  <a:schemeClr val="tx1"/>
                </a:solidFill>
                <a:effectLst/>
                <a:latin typeface="Arial" pitchFamily="34" charset="0"/>
                <a:ea typeface="MS PGothic" panose="020B0600070205080204" pitchFamily="34" charset="-128"/>
                <a:cs typeface="Arial" pitchFamily="34" charset="0"/>
              </a:rPr>
              <a:t>).</a:t>
            </a:r>
          </a:p>
          <a:p>
            <a:endParaRPr lang="en-GB" dirty="0"/>
          </a:p>
          <a:p>
            <a:r>
              <a:rPr lang="en-GB" dirty="0"/>
              <a:t>https://www.globalchange.gov/browse/reports/climate-change-impacts-united-states-third-national-climate-assessment-0</a:t>
            </a:r>
          </a:p>
          <a:p>
            <a:endParaRPr lang="en-GB" dirty="0"/>
          </a:p>
        </p:txBody>
      </p:sp>
      <p:sp>
        <p:nvSpPr>
          <p:cNvPr id="4" name="Slide Number Placeholder 3"/>
          <p:cNvSpPr>
            <a:spLocks noGrp="1"/>
          </p:cNvSpPr>
          <p:nvPr>
            <p:ph type="sldNum" sz="quarter" idx="5"/>
          </p:nvPr>
        </p:nvSpPr>
        <p:spPr/>
        <p:txBody>
          <a:bodyPr/>
          <a:lstStyle/>
          <a:p>
            <a:pPr>
              <a:defRPr/>
            </a:pPr>
            <a:fld id="{70B79391-F861-417E-A4CF-DFEF015919AF}" type="slidenum">
              <a:rPr lang="da-DK" altLang="en-US" smtClean="0"/>
              <a:pPr>
                <a:defRPr/>
              </a:pPr>
              <a:t>9</a:t>
            </a:fld>
            <a:endParaRPr lang="da-DK" altLang="en-US"/>
          </a:p>
        </p:txBody>
      </p:sp>
    </p:spTree>
    <p:extLst>
      <p:ext uri="{BB962C8B-B14F-4D97-AF65-F5344CB8AC3E}">
        <p14:creationId xmlns:p14="http://schemas.microsoft.com/office/powerpoint/2010/main" val="2184549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a:extLst>
              <a:ext uri="{FF2B5EF4-FFF2-40B4-BE49-F238E27FC236}">
                <a16:creationId xmlns:a16="http://schemas.microsoft.com/office/drawing/2014/main" id="{CC2CA3E6-2A66-43AB-9332-7ABB681124BC}"/>
              </a:ext>
            </a:extLst>
          </p:cNvPr>
          <p:cNvSpPr>
            <a:spLocks noGrp="1" noRot="1" noChangeAspect="1" noChangeArrowheads="1" noTextEdit="1"/>
          </p:cNvSpPr>
          <p:nvPr>
            <p:ph type="sldImg"/>
          </p:nvPr>
        </p:nvSpPr>
        <p:spPr>
          <a:ln/>
        </p:spPr>
      </p:sp>
      <p:sp>
        <p:nvSpPr>
          <p:cNvPr id="21506" name="Notes Placeholder 2">
            <a:extLst>
              <a:ext uri="{FF2B5EF4-FFF2-40B4-BE49-F238E27FC236}">
                <a16:creationId xmlns:a16="http://schemas.microsoft.com/office/drawing/2014/main" id="{59AD6C2D-2926-43DB-BE13-4A5DB31EB0A3}"/>
              </a:ext>
            </a:extLst>
          </p:cNvPr>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a:t>Walk through an overview of the expected changes, using the points below. Explain that the rest of the presentation will cover </a:t>
            </a:r>
            <a:r>
              <a:rPr lang="en-US" altLang="en-US" i="1"/>
              <a:t>impacts on human society </a:t>
            </a:r>
            <a:r>
              <a:rPr lang="en-US" altLang="en-US"/>
              <a:t>in more detail.</a:t>
            </a:r>
          </a:p>
          <a:p>
            <a:pPr>
              <a:spcBef>
                <a:spcPct val="0"/>
              </a:spcBef>
            </a:pPr>
            <a:endParaRPr lang="en-US" altLang="en-US" b="1" i="1"/>
          </a:p>
          <a:p>
            <a:pPr>
              <a:spcBef>
                <a:spcPct val="0"/>
              </a:spcBef>
            </a:pPr>
            <a:r>
              <a:rPr lang="en-US" altLang="en-US" b="1"/>
              <a:t>It is a fact that Greenhouse Gas concentrations is increasing, but the effects following from that have different levels of </a:t>
            </a:r>
            <a:r>
              <a:rPr lang="en-US" altLang="nl-NL" b="1"/>
              <a:t>“</a:t>
            </a:r>
            <a:r>
              <a:rPr lang="en-US" altLang="en-US" b="1"/>
              <a:t>certainty</a:t>
            </a:r>
            <a:r>
              <a:rPr lang="en-US" altLang="nl-NL" b="1"/>
              <a:t>”</a:t>
            </a:r>
            <a:r>
              <a:rPr lang="en-US" altLang="en-US" b="1"/>
              <a:t>:</a:t>
            </a:r>
          </a:p>
          <a:p>
            <a:pPr>
              <a:spcBef>
                <a:spcPct val="0"/>
              </a:spcBef>
            </a:pPr>
            <a:endParaRPr lang="en-US" altLang="en-US"/>
          </a:p>
          <a:p>
            <a:pPr>
              <a:spcBef>
                <a:spcPct val="0"/>
              </a:spcBef>
            </a:pPr>
            <a:r>
              <a:rPr lang="en-US" altLang="en-US" b="1"/>
              <a:t>1) Rising temperatures – with heat waves: </a:t>
            </a:r>
          </a:p>
          <a:p>
            <a:pPr>
              <a:spcBef>
                <a:spcPct val="0"/>
              </a:spcBef>
            </a:pPr>
            <a:r>
              <a:rPr lang="en-US" altLang="en-US"/>
              <a:t>We know that at the </a:t>
            </a:r>
            <a:r>
              <a:rPr lang="en-US" altLang="nl-NL"/>
              <a:t>“</a:t>
            </a:r>
            <a:r>
              <a:rPr lang="en-US" altLang="en-US"/>
              <a:t>global scale</a:t>
            </a:r>
            <a:r>
              <a:rPr lang="en-US" altLang="nl-NL"/>
              <a:t>”</a:t>
            </a:r>
            <a:r>
              <a:rPr lang="en-US" altLang="en-US"/>
              <a:t> (i.e. for most land areas with sufficient data)</a:t>
            </a:r>
          </a:p>
          <a:p>
            <a:pPr>
              <a:spcBef>
                <a:spcPct val="0"/>
              </a:spcBef>
              <a:buFontTx/>
              <a:buChar char="-"/>
            </a:pPr>
            <a:r>
              <a:rPr lang="en-US" altLang="en-US"/>
              <a:t>It is very likely that there has been an overall DECREASE in the number of cold days and nights.</a:t>
            </a:r>
          </a:p>
          <a:p>
            <a:pPr>
              <a:spcBef>
                <a:spcPct val="0"/>
              </a:spcBef>
              <a:buFontTx/>
              <a:buChar char="-"/>
            </a:pPr>
            <a:r>
              <a:rPr lang="en-US" altLang="en-US"/>
              <a:t>It is very likely that there</a:t>
            </a:r>
            <a:r>
              <a:rPr lang="en-US" altLang="nl-NL"/>
              <a:t>’</a:t>
            </a:r>
            <a:r>
              <a:rPr lang="en-US" altLang="en-US"/>
              <a:t>s been an overall INCREASE in the number of warm days and nights.</a:t>
            </a:r>
          </a:p>
          <a:p>
            <a:pPr>
              <a:spcBef>
                <a:spcPct val="0"/>
              </a:spcBef>
              <a:buFontTx/>
              <a:buChar char="-"/>
            </a:pPr>
            <a:r>
              <a:rPr lang="en-US" altLang="en-US"/>
              <a:t>In the future, for most land areas, this trend is expected to continue.</a:t>
            </a:r>
          </a:p>
          <a:p>
            <a:pPr>
              <a:spcBef>
                <a:spcPct val="0"/>
              </a:spcBef>
              <a:buFontTx/>
              <a:buChar char="-"/>
            </a:pPr>
            <a:r>
              <a:rPr lang="en-US" altLang="en-US"/>
              <a:t>Sea surface temperatures are also rising; </a:t>
            </a:r>
            <a:r>
              <a:rPr lang="en-US" altLang="nl-NL"/>
              <a:t>“</a:t>
            </a:r>
            <a:r>
              <a:rPr lang="en-US" altLang="en-US"/>
              <a:t>minimum</a:t>
            </a:r>
            <a:r>
              <a:rPr lang="en-US" altLang="nl-NL"/>
              <a:t>”</a:t>
            </a:r>
            <a:r>
              <a:rPr lang="en-US" altLang="en-US"/>
              <a:t> temperature extremes have risen.</a:t>
            </a:r>
          </a:p>
          <a:p>
            <a:pPr>
              <a:spcBef>
                <a:spcPct val="0"/>
              </a:spcBef>
              <a:buFontTx/>
              <a:buChar char="-"/>
            </a:pPr>
            <a:r>
              <a:rPr lang="en-US" altLang="en-US"/>
              <a:t>Heat waves are expected to become more frequent and more intense.</a:t>
            </a:r>
          </a:p>
          <a:p>
            <a:pPr>
              <a:spcBef>
                <a:spcPct val="0"/>
              </a:spcBef>
            </a:pPr>
            <a:r>
              <a:rPr lang="en-US" altLang="en-US" i="1"/>
              <a:t>Source: </a:t>
            </a:r>
            <a:r>
              <a:rPr lang="en-US" altLang="en-US">
                <a:hlinkClick r:id="rId3"/>
              </a:rPr>
              <a:t>http://www.climatechange2013.org/images/uploads/WGIAR5_WGI-12Doc2b_FinalDraft_Chapter02.pdf</a:t>
            </a:r>
            <a:endParaRPr lang="en-US" altLang="en-US"/>
          </a:p>
          <a:p>
            <a:pPr>
              <a:spcBef>
                <a:spcPct val="0"/>
              </a:spcBef>
              <a:buFontTx/>
              <a:buChar char="-"/>
            </a:pPr>
            <a:endParaRPr lang="en-US" altLang="en-US"/>
          </a:p>
          <a:p>
            <a:pPr>
              <a:spcBef>
                <a:spcPct val="0"/>
              </a:spcBef>
            </a:pPr>
            <a:r>
              <a:rPr lang="en-US" altLang="en-US" b="1"/>
              <a:t>2) Sea level rise</a:t>
            </a:r>
          </a:p>
          <a:p>
            <a:pPr>
              <a:spcBef>
                <a:spcPct val="0"/>
              </a:spcBef>
            </a:pPr>
            <a:r>
              <a:rPr lang="en-US" altLang="en-US"/>
              <a:t>-Ocean thermal expansion and glacier melting have been the dominant contributors to 20th century global mean sea level rise.</a:t>
            </a:r>
          </a:p>
          <a:p>
            <a:pPr>
              <a:spcBef>
                <a:spcPct val="0"/>
              </a:spcBef>
            </a:pPr>
            <a:r>
              <a:rPr lang="en-US" altLang="en-US"/>
              <a:t>-Thermal expansion: ocean temperatures have been increasing, water expands as it warms </a:t>
            </a:r>
            <a:r>
              <a:rPr lang="en-US" altLang="en-US">
                <a:sym typeface="Wingdings" panose="05000000000000000000" pitchFamily="2" charset="2"/>
              </a:rPr>
              <a:t> sea level rise</a:t>
            </a:r>
          </a:p>
          <a:p>
            <a:pPr>
              <a:spcBef>
                <a:spcPct val="0"/>
              </a:spcBef>
            </a:pPr>
            <a:r>
              <a:rPr lang="en-US" altLang="en-US">
                <a:sym typeface="Wingdings" panose="05000000000000000000" pitchFamily="2" charset="2"/>
              </a:rPr>
              <a:t>-Glacier melting: land based ice that melts and flows into the ocean, increasing mass of water in the ocean  sea level rise.</a:t>
            </a:r>
          </a:p>
          <a:p>
            <a:pPr>
              <a:spcBef>
                <a:spcPct val="0"/>
              </a:spcBef>
            </a:pPr>
            <a:r>
              <a:rPr lang="en-US" altLang="en-US">
                <a:sym typeface="Wingdings" panose="05000000000000000000" pitchFamily="2" charset="2"/>
              </a:rPr>
              <a:t>-Higher sea levels put coastal cities at risk from flooding, more intense storm surges, and coastal erosion.</a:t>
            </a:r>
          </a:p>
          <a:p>
            <a:pPr>
              <a:spcBef>
                <a:spcPct val="0"/>
              </a:spcBef>
            </a:pPr>
            <a:r>
              <a:rPr lang="en-US" altLang="en-US">
                <a:sym typeface="Wingdings" panose="05000000000000000000" pitchFamily="2" charset="2"/>
              </a:rPr>
              <a:t>-Higher sea levels also increase risks for salt-water contamination of farmland and freshwater sources.</a:t>
            </a:r>
          </a:p>
          <a:p>
            <a:pPr>
              <a:spcBef>
                <a:spcPct val="0"/>
              </a:spcBef>
            </a:pPr>
            <a:r>
              <a:rPr lang="en-US" altLang="en-US" i="1">
                <a:sym typeface="Wingdings" panose="05000000000000000000" pitchFamily="2" charset="2"/>
              </a:rPr>
              <a:t>Source: </a:t>
            </a:r>
            <a:r>
              <a:rPr lang="en-US" altLang="en-US"/>
              <a:t>http://www.climatechange2013.org/images/uploads/WGIAR5_WGI-12Doc2b_FinalDraft_Chapter13.pdf; http://www.ipcc.ch/publications_and_data/ar4/wg1/en/faq-5-1.html</a:t>
            </a:r>
          </a:p>
          <a:p>
            <a:pPr>
              <a:spcBef>
                <a:spcPct val="0"/>
              </a:spcBef>
              <a:buFontTx/>
              <a:buChar char="-"/>
            </a:pPr>
            <a:endParaRPr lang="en-US" altLang="en-US"/>
          </a:p>
          <a:p>
            <a:pPr>
              <a:spcBef>
                <a:spcPct val="0"/>
              </a:spcBef>
            </a:pPr>
            <a:endParaRPr lang="en-US" altLang="en-US"/>
          </a:p>
          <a:p>
            <a:pPr>
              <a:spcBef>
                <a:spcPct val="0"/>
              </a:spcBef>
            </a:pPr>
            <a:r>
              <a:rPr lang="en-US" altLang="en-US" b="1"/>
              <a:t>3) Melting ice (sea ice and glaciers)</a:t>
            </a:r>
          </a:p>
          <a:p>
            <a:pPr>
              <a:spcBef>
                <a:spcPct val="0"/>
              </a:spcBef>
              <a:buFont typeface="Wingdings" panose="05000000000000000000" pitchFamily="2" charset="2"/>
              <a:buChar char="à"/>
            </a:pPr>
            <a:r>
              <a:rPr lang="en-US" altLang="en-US" b="1">
                <a:sym typeface="Wingdings" panose="05000000000000000000" pitchFamily="2" charset="2"/>
              </a:rPr>
              <a:t>Sea ice = frozen sea water that floats on the ocean</a:t>
            </a:r>
            <a:r>
              <a:rPr lang="en-US" altLang="nl-NL" b="1">
                <a:sym typeface="Wingdings" panose="05000000000000000000" pitchFamily="2" charset="2"/>
              </a:rPr>
              <a:t>’</a:t>
            </a:r>
            <a:r>
              <a:rPr lang="en-US" altLang="en-US" b="1">
                <a:sym typeface="Wingdings" panose="05000000000000000000" pitchFamily="2" charset="2"/>
              </a:rPr>
              <a:t>s surface</a:t>
            </a:r>
          </a:p>
          <a:p>
            <a:pPr>
              <a:spcBef>
                <a:spcPct val="0"/>
              </a:spcBef>
              <a:buFont typeface="Wingdings" panose="05000000000000000000" pitchFamily="2" charset="2"/>
              <a:buChar char="à"/>
            </a:pPr>
            <a:r>
              <a:rPr lang="en-US" altLang="en-US" b="1">
                <a:sym typeface="Wingdings" panose="05000000000000000000" pitchFamily="2" charset="2"/>
              </a:rPr>
              <a:t>Glaciers = dense, year-round ice on land</a:t>
            </a:r>
            <a:r>
              <a:rPr lang="en-US" altLang="en-US">
                <a:sym typeface="Wingdings" panose="05000000000000000000" pitchFamily="2" charset="2"/>
              </a:rPr>
              <a:t>, examples: Greenland and Antarctic ice sheets, and mountain glaciers in Asia, Europe and the Americas</a:t>
            </a:r>
            <a:endParaRPr lang="en-US" altLang="en-US"/>
          </a:p>
          <a:p>
            <a:pPr>
              <a:spcBef>
                <a:spcPct val="0"/>
              </a:spcBef>
            </a:pPr>
            <a:r>
              <a:rPr lang="en-US" altLang="en-US"/>
              <a:t>- Rising temperatures have caused glaciers and sea ice (especially around the North Pole) to melt faster than many scientific projections</a:t>
            </a:r>
          </a:p>
          <a:p>
            <a:pPr>
              <a:spcBef>
                <a:spcPct val="0"/>
              </a:spcBef>
            </a:pPr>
            <a:r>
              <a:rPr lang="en-US" altLang="en-US"/>
              <a:t>- Melting ice has implications for sea level rise and ocean chemistry.</a:t>
            </a:r>
          </a:p>
          <a:p>
            <a:pPr>
              <a:spcBef>
                <a:spcPct val="0"/>
              </a:spcBef>
            </a:pPr>
            <a:r>
              <a:rPr lang="en-US" altLang="en-US" i="1"/>
              <a:t>Source: </a:t>
            </a:r>
            <a:r>
              <a:rPr lang="en-US" altLang="en-US">
                <a:hlinkClick r:id="rId4"/>
              </a:rPr>
              <a:t>http://www.climatechange2013.org/images/uploads/WGIAR5_WGI-12Doc2b_FinalDraft_Chapter13.pdf</a:t>
            </a:r>
            <a:endParaRPr lang="en-US" altLang="en-US"/>
          </a:p>
          <a:p>
            <a:pPr>
              <a:spcBef>
                <a:spcPct val="0"/>
              </a:spcBef>
            </a:pPr>
            <a:endParaRPr lang="en-US" altLang="en-US" b="1"/>
          </a:p>
          <a:p>
            <a:pPr>
              <a:spcBef>
                <a:spcPct val="0"/>
              </a:spcBef>
            </a:pPr>
            <a:r>
              <a:rPr lang="en-US" altLang="en-US" b="1"/>
              <a:t>4) Ocean acidification – and its effects</a:t>
            </a:r>
          </a:p>
          <a:p>
            <a:pPr>
              <a:spcBef>
                <a:spcPct val="0"/>
              </a:spcBef>
            </a:pPr>
            <a:r>
              <a:rPr lang="en-US" altLang="en-US"/>
              <a:t>-The ocean has absorbed more CO2 as emissions have risen, this increases the pH of the water and has serious implications for marine life, e.g. when the sea turns more acidic (with CO2) the calcium 'skeletons' of many lifeforms cannot be formed (or are weakened). Biodiversity is under pressure due to increasingly inhospitable environmental conditions (e.g., coral bleaching because of acidifying oceans). </a:t>
            </a:r>
          </a:p>
          <a:p>
            <a:pPr>
              <a:spcBef>
                <a:spcPct val="0"/>
              </a:spcBef>
            </a:pPr>
            <a:r>
              <a:rPr lang="en-US" altLang="en-US" i="1"/>
              <a:t>Source: </a:t>
            </a:r>
            <a:r>
              <a:rPr lang="en-US" altLang="en-US"/>
              <a:t>http://www.climatechange2013.org/images/uploads/WGIAR5_WGI-12Doc2b_FinalDraft_Chapter03.pdf</a:t>
            </a:r>
            <a:endParaRPr lang="en-US" altLang="en-US" b="1" i="1"/>
          </a:p>
          <a:p>
            <a:pPr>
              <a:spcBef>
                <a:spcPct val="0"/>
              </a:spcBef>
            </a:pPr>
            <a:endParaRPr lang="en-US" altLang="en-US" b="1" i="1"/>
          </a:p>
          <a:p>
            <a:pPr>
              <a:spcBef>
                <a:spcPct val="0"/>
              </a:spcBef>
            </a:pPr>
            <a:r>
              <a:rPr lang="en-US" altLang="en-US" b="1"/>
              <a:t>5) Changing rainfall patterns</a:t>
            </a:r>
          </a:p>
          <a:p>
            <a:pPr>
              <a:spcBef>
                <a:spcPct val="0"/>
              </a:spcBef>
              <a:buFontTx/>
              <a:buChar char="-"/>
            </a:pPr>
            <a:r>
              <a:rPr lang="en-US" altLang="en-US"/>
              <a:t>Data limitations make it difficult to say with certainty what the rainfall trends will be in all regions of the globe, BUT:</a:t>
            </a:r>
          </a:p>
          <a:p>
            <a:pPr>
              <a:spcBef>
                <a:spcPct val="0"/>
              </a:spcBef>
              <a:buFontTx/>
              <a:buChar char="-"/>
            </a:pPr>
            <a:r>
              <a:rPr lang="en-US" altLang="en-US"/>
              <a:t> on average, places that have currently have heavy precipitation can expect to see the intensity of rainfall events increase, places that are dry can expect less frequent rainfall (but more intense rain when it falls). And even in areas that on average may expect decreasing total rainfall, the rains may fall in shorter, intense bursts.</a:t>
            </a:r>
          </a:p>
          <a:p>
            <a:pPr>
              <a:spcBef>
                <a:spcPct val="0"/>
              </a:spcBef>
              <a:buFontTx/>
              <a:buChar char="-"/>
            </a:pPr>
            <a:r>
              <a:rPr lang="en-US" altLang="en-US"/>
              <a:t>Or in other words: </a:t>
            </a:r>
            <a:r>
              <a:rPr lang="en-US" altLang="nl-NL"/>
              <a:t>“</a:t>
            </a:r>
            <a:r>
              <a:rPr lang="en-US" altLang="en-US"/>
              <a:t>The wet get wetter and the dry get drier</a:t>
            </a:r>
            <a:r>
              <a:rPr lang="en-US" altLang="nl-NL"/>
              <a:t>”</a:t>
            </a:r>
            <a:r>
              <a:rPr lang="en-US" altLang="en-US"/>
              <a:t>; this means drought and flash floods becomes more frequent in many places around the world.</a:t>
            </a:r>
          </a:p>
          <a:p>
            <a:pPr>
              <a:spcBef>
                <a:spcPct val="0"/>
              </a:spcBef>
            </a:pPr>
            <a:r>
              <a:rPr lang="en-US" altLang="en-US" i="1"/>
              <a:t>Sources: </a:t>
            </a:r>
            <a:r>
              <a:rPr lang="en-US" altLang="en-US"/>
              <a:t>http://www.gfdl.noaa.gov/cms-filesystem-action/user_files/kd/pdf/gfdlhighlight_vol1n5.pdf; http://www.ipcc.ch/news_and_events/docs/ar5/ar5_wg1_headlines.pdf</a:t>
            </a:r>
          </a:p>
          <a:p>
            <a:pPr>
              <a:spcBef>
                <a:spcPct val="0"/>
              </a:spcBef>
            </a:pPr>
            <a:endParaRPr lang="en-US" altLang="en-US"/>
          </a:p>
          <a:p>
            <a:pPr>
              <a:spcBef>
                <a:spcPct val="0"/>
              </a:spcBef>
            </a:pPr>
            <a:r>
              <a:rPr lang="en-US" altLang="en-US" b="1"/>
              <a:t>6) Changes in extreme events</a:t>
            </a:r>
          </a:p>
          <a:p>
            <a:pPr>
              <a:spcBef>
                <a:spcPct val="0"/>
              </a:spcBef>
            </a:pPr>
            <a:r>
              <a:rPr lang="en-US" altLang="en-US"/>
              <a:t>-Heat waves and droughts have become more frequent, and in some places, more intense.</a:t>
            </a:r>
          </a:p>
          <a:p>
            <a:pPr>
              <a:spcBef>
                <a:spcPct val="0"/>
              </a:spcBef>
            </a:pPr>
            <a:r>
              <a:rPr lang="en-US" altLang="en-US"/>
              <a:t>-It is difficult to measure the frequency and intensity of floods, but generally there has been an increasing trend. </a:t>
            </a:r>
          </a:p>
          <a:p>
            <a:pPr>
              <a:spcBef>
                <a:spcPct val="0"/>
              </a:spcBef>
            </a:pPr>
            <a:r>
              <a:rPr lang="en-US" altLang="en-US"/>
              <a:t>-Climate change is expected in increase the frequency of high-intensity tropical storms. </a:t>
            </a:r>
          </a:p>
          <a:p>
            <a:pPr>
              <a:spcBef>
                <a:spcPct val="0"/>
              </a:spcBef>
            </a:pPr>
            <a:r>
              <a:rPr lang="en-US" altLang="en-US"/>
              <a:t>-Very difficult to identify trends with tornados, dust storms, hail, and other severe local events because data reliability is low and current climate models don</a:t>
            </a:r>
            <a:r>
              <a:rPr lang="ja-JP" altLang="en-US"/>
              <a:t>’</a:t>
            </a:r>
            <a:r>
              <a:rPr lang="en-US" altLang="ja-JP"/>
              <a:t>t simulate these phenomenon. BUT, risks are expected to increase with demographic and land use changes increase people</a:t>
            </a:r>
            <a:r>
              <a:rPr lang="ja-JP" altLang="en-US"/>
              <a:t>’</a:t>
            </a:r>
            <a:r>
              <a:rPr lang="en-US" altLang="ja-JP"/>
              <a:t>s exposure to these events. </a:t>
            </a:r>
          </a:p>
          <a:p>
            <a:pPr>
              <a:spcBef>
                <a:spcPct val="0"/>
              </a:spcBef>
            </a:pPr>
            <a:r>
              <a:rPr lang="en-US" altLang="en-US" i="1"/>
              <a:t>Sources: </a:t>
            </a:r>
            <a:r>
              <a:rPr lang="en-US" altLang="en-US"/>
              <a:t>(</a:t>
            </a:r>
            <a:r>
              <a:rPr lang="en-US" altLang="en-US">
                <a:hlinkClick r:id="rId5"/>
              </a:rPr>
              <a:t>http://ipcc-wg2.gov/SREX/images/uploads/SREX-SPMbrochure_FINAL.pdf</a:t>
            </a:r>
            <a:r>
              <a:rPr lang="en-US" altLang="en-US"/>
              <a:t>) (</a:t>
            </a:r>
            <a:r>
              <a:rPr lang="en-US" altLang="en-US">
                <a:hlinkClick r:id="rId6"/>
              </a:rPr>
              <a:t>http://www.nature.com/nclimate/journal/v2/n3/full/nclimate1357.html</a:t>
            </a:r>
            <a:r>
              <a:rPr lang="en-US" altLang="en-US"/>
              <a:t>) (</a:t>
            </a:r>
            <a:r>
              <a:rPr lang="en-US" altLang="en-US">
                <a:hlinkClick r:id="rId7"/>
              </a:rPr>
              <a:t>http://www.ipcc.ch/publications_and_data/ar4/wg1/en/ch3s3-8-4-2.html</a:t>
            </a:r>
            <a:r>
              <a:rPr lang="en-US" altLang="en-US"/>
              <a:t>) (</a:t>
            </a:r>
            <a:r>
              <a:rPr lang="en-US" altLang="en-US">
                <a:hlinkClick r:id="rId8"/>
              </a:rPr>
              <a:t>http://www.ipcc.ch/pdf/special-reports/srex/SREX_Full_Report.pdf</a:t>
            </a:r>
            <a:r>
              <a:rPr lang="en-US" altLang="en-US"/>
              <a:t>)</a:t>
            </a:r>
          </a:p>
          <a:p>
            <a:pPr>
              <a:spcBef>
                <a:spcPct val="0"/>
              </a:spcBef>
            </a:pPr>
            <a:endParaRPr lang="en-US" altLang="en-US" b="1" i="1"/>
          </a:p>
          <a:p>
            <a:pPr>
              <a:spcBef>
                <a:spcPct val="0"/>
              </a:spcBef>
            </a:pPr>
            <a:r>
              <a:rPr lang="en-US" altLang="en-US"/>
              <a:t>(explain that this presentation will go through these points in more detail)</a:t>
            </a:r>
          </a:p>
          <a:p>
            <a:pPr>
              <a:spcBef>
                <a:spcPct val="0"/>
              </a:spcBef>
            </a:pPr>
            <a:endParaRPr lang="en-US" altLang="en-US"/>
          </a:p>
          <a:p>
            <a:pPr>
              <a:spcBef>
                <a:spcPct val="0"/>
              </a:spcBef>
            </a:pPr>
            <a:r>
              <a:rPr lang="en-US" altLang="nl-NL"/>
              <a:t>“</a:t>
            </a:r>
            <a:r>
              <a:rPr lang="en-US" altLang="en-US"/>
              <a:t>Melting ice</a:t>
            </a:r>
            <a:r>
              <a:rPr lang="en-US" altLang="nl-NL"/>
              <a:t>”</a:t>
            </a:r>
            <a:r>
              <a:rPr lang="en-US" altLang="en-US"/>
              <a:t> picture: http://www.flickr.com/photos/worldresourcesinstitute/3525024219/ ; Photo by Linda Shaffer, World Resources Institute, 2009.</a:t>
            </a:r>
          </a:p>
          <a:p>
            <a:pPr>
              <a:spcBef>
                <a:spcPct val="0"/>
              </a:spcBef>
            </a:pPr>
            <a:r>
              <a:rPr lang="en-US" altLang="nl-NL"/>
              <a:t>“Ocean acidification”</a:t>
            </a:r>
            <a:r>
              <a:rPr lang="en-US" altLang="en-US"/>
              <a:t> picture (bleached coral):  http://www.flickr.com/photos/worldresourcesinstitute/5476510553/ ; Photo by Mark Spalding, World Resources Institute, 2011.</a:t>
            </a:r>
          </a:p>
          <a:p>
            <a:pPr>
              <a:spcBef>
                <a:spcPct val="0"/>
              </a:spcBef>
            </a:pPr>
            <a:r>
              <a:rPr lang="en-US" altLang="en-US"/>
              <a:t>"Extreme events" picture: NOAA</a:t>
            </a:r>
          </a:p>
          <a:p>
            <a:pPr>
              <a:spcBef>
                <a:spcPct val="0"/>
              </a:spcBef>
            </a:pPr>
            <a:r>
              <a:rPr lang="en-US" altLang="en-US"/>
              <a:t>Remaining pictures: Climate Centre</a:t>
            </a:r>
          </a:p>
        </p:txBody>
      </p:sp>
      <p:sp>
        <p:nvSpPr>
          <p:cNvPr id="21507" name="Slide Number Placeholder 3">
            <a:extLst>
              <a:ext uri="{FF2B5EF4-FFF2-40B4-BE49-F238E27FC236}">
                <a16:creationId xmlns:a16="http://schemas.microsoft.com/office/drawing/2014/main" id="{C9452FCD-E39F-4626-AA55-A827A32D274F}"/>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lgn="r" eaLnBrk="1" hangingPunct="1">
              <a:spcBef>
                <a:spcPct val="0"/>
              </a:spcBef>
            </a:pPr>
            <a:fld id="{32E304FE-2476-4522-BE86-4274F7093644}" type="slidenum">
              <a:rPr lang="en-US" altLang="en-US">
                <a:solidFill>
                  <a:srgbClr val="000000"/>
                </a:solidFill>
                <a:latin typeface="Calibri" panose="020F0502020204030204" pitchFamily="34" charset="0"/>
              </a:rPr>
              <a:pPr algn="r" eaLnBrk="1" hangingPunct="1">
                <a:spcBef>
                  <a:spcPct val="0"/>
                </a:spcBef>
              </a:pPr>
              <a:t>10</a:t>
            </a:fld>
            <a:endParaRPr lang="en-US" altLang="en-US">
              <a:solidFill>
                <a:srgbClr val="000000"/>
              </a:solidFill>
              <a:latin typeface="Calibri" panose="020F050202020403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76426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2 Content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52517160"/>
      </p:ext>
    </p:extLst>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888724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Title, 2 Content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346965"/>
      </p:ext>
    </p:extLst>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_Title, 2 Content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3087521"/>
      </p:ext>
    </p:extLst>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7CA79E-26B1-4F7C-AAF7-4BB8B9242100}"/>
              </a:ext>
            </a:extLst>
          </p:cNvPr>
          <p:cNvSpPr txBox="1"/>
          <p:nvPr/>
        </p:nvSpPr>
        <p:spPr>
          <a:xfrm>
            <a:off x="8113713" y="6642100"/>
            <a:ext cx="3646487" cy="200025"/>
          </a:xfrm>
          <a:prstGeom prst="rect">
            <a:avLst/>
          </a:prstGeom>
          <a:noFill/>
        </p:spPr>
        <p:txBody>
          <a:bodyPr>
            <a:spAutoFit/>
          </a:bodyPr>
          <a:lstStyle>
            <a:lvl1pPr defTabSz="457200" eaLnBrk="0" hangingPunct="0">
              <a:defRPr sz="2400">
                <a:solidFill>
                  <a:schemeClr val="tx1"/>
                </a:solidFill>
                <a:latin typeface="Arial" pitchFamily="34" charset="0"/>
                <a:ea typeface="ＭＳ Ｐゴシック" pitchFamily="34" charset="-128"/>
              </a:defRPr>
            </a:lvl1pPr>
            <a:lvl2pPr marL="742950" indent="-285750" defTabSz="457200" eaLnBrk="0" hangingPunct="0">
              <a:defRPr sz="2400">
                <a:solidFill>
                  <a:schemeClr val="tx1"/>
                </a:solidFill>
                <a:latin typeface="Arial" pitchFamily="34" charset="0"/>
                <a:ea typeface="ＭＳ Ｐゴシック" pitchFamily="34" charset="-128"/>
              </a:defRPr>
            </a:lvl2pPr>
            <a:lvl3pPr marL="1143000" indent="-228600" defTabSz="457200" eaLnBrk="0" hangingPunct="0">
              <a:defRPr sz="2400">
                <a:solidFill>
                  <a:schemeClr val="tx1"/>
                </a:solidFill>
                <a:latin typeface="Arial" pitchFamily="34" charset="0"/>
                <a:ea typeface="ＭＳ Ｐゴシック" pitchFamily="34" charset="-128"/>
              </a:defRPr>
            </a:lvl3pPr>
            <a:lvl4pPr marL="1600200" indent="-228600" defTabSz="457200" eaLnBrk="0" hangingPunct="0">
              <a:defRPr sz="2400">
                <a:solidFill>
                  <a:schemeClr val="tx1"/>
                </a:solidFill>
                <a:latin typeface="Arial" pitchFamily="34" charset="0"/>
                <a:ea typeface="ＭＳ Ｐゴシック" pitchFamily="34" charset="-128"/>
              </a:defRPr>
            </a:lvl4pPr>
            <a:lvl5pPr marL="2057400" indent="-228600" defTabSz="4572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US" sz="700" dirty="0">
                <a:latin typeface="Helvetica" panose="020B0604020202020204" pitchFamily="34" charset="0"/>
                <a:ea typeface="MS Mincho" panose="02020609040205080304" pitchFamily="49" charset="-128"/>
                <a:cs typeface="Times New Roman" panose="02020603050405020304" pitchFamily="18" charset="0"/>
              </a:rPr>
              <a:t>Climate Training Kit. Module 1a: Science and impacts</a:t>
            </a:r>
          </a:p>
        </p:txBody>
      </p:sp>
      <p:pic>
        <p:nvPicPr>
          <p:cNvPr id="1027" name="Picture 14" descr="cc_koffer.ai">
            <a:extLst>
              <a:ext uri="{FF2B5EF4-FFF2-40B4-BE49-F238E27FC236}">
                <a16:creationId xmlns:a16="http://schemas.microsoft.com/office/drawing/2014/main" id="{890C8658-54D5-43F3-8756-CAC0529C8FEC}"/>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a:fillRect/>
          </a:stretch>
        </p:blipFill>
        <p:spPr bwMode="auto">
          <a:xfrm>
            <a:off x="11796713" y="6535738"/>
            <a:ext cx="309562"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2">
            <a:extLst>
              <a:ext uri="{FF2B5EF4-FFF2-40B4-BE49-F238E27FC236}">
                <a16:creationId xmlns:a16="http://schemas.microsoft.com/office/drawing/2014/main" id="{8C892316-1560-46CA-87E5-6ED49DCDE802}"/>
              </a:ext>
            </a:extLst>
          </p:cNvPr>
          <p:cNvPicPr>
            <a:picLocks noChangeAspect="1" noChangeArrowheads="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3175" y="6491288"/>
            <a:ext cx="9064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766" r:id="rId1"/>
    <p:sldLayoutId id="2147483768" r:id="rId2"/>
    <p:sldLayoutId id="2147483767" r:id="rId3"/>
    <p:sldLayoutId id="2147483769" r:id="rId4"/>
    <p:sldLayoutId id="2147483770" r:id="rId5"/>
  </p:sldLayoutIdLst>
  <p:transition/>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hyperlink" Target="https://www.youtube.com/channel/UCAoqY69CgTdx-xT55DwtiXg"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42.jpeg"/><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47.jpeg"/><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2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53.jpe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1.jpeg"/></Relationships>
</file>

<file path=ppt/slides/_rels/slide36.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18" Type="http://schemas.openxmlformats.org/officeDocument/2006/relationships/image" Target="../media/image77.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png"/><Relationship Id="rId17" Type="http://schemas.openxmlformats.org/officeDocument/2006/relationships/image" Target="../media/image76.png"/><Relationship Id="rId2" Type="http://schemas.openxmlformats.org/officeDocument/2006/relationships/notesSlide" Target="../notesSlides/notesSlide34.xml"/><Relationship Id="rId16"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5" Type="http://schemas.openxmlformats.org/officeDocument/2006/relationships/image" Target="../media/image7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 Id="rId14" Type="http://schemas.openxmlformats.org/officeDocument/2006/relationships/image" Target="../media/image73.png"/></Relationships>
</file>

<file path=ppt/slides/_rels/slide37.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3" Type="http://schemas.openxmlformats.org/officeDocument/2006/relationships/image" Target="../media/image67.png"/><Relationship Id="rId7" Type="http://schemas.openxmlformats.org/officeDocument/2006/relationships/image" Target="../media/image81.png"/><Relationship Id="rId12" Type="http://schemas.openxmlformats.org/officeDocument/2006/relationships/image" Target="../media/image86.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s>
</file>

<file path=ppt/slides/_rels/slide38.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67.png"/><Relationship Id="rId7" Type="http://schemas.openxmlformats.org/officeDocument/2006/relationships/image" Target="../media/image91.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9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gif"/></Relationships>
</file>

<file path=ppt/slides/_rels/slide4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95.png"/></Relationships>
</file>

<file path=ppt/slides/_rels/slide4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96.png"/><Relationship Id="rId4" Type="http://schemas.openxmlformats.org/officeDocument/2006/relationships/image" Target="../media/image20.jpeg"/></Relationships>
</file>

<file path=ppt/slides/_rels/slide4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image" Target="../media/image98.jpeg"/><Relationship Id="rId7" Type="http://schemas.openxmlformats.org/officeDocument/2006/relationships/image" Target="../media/image102.jpeg"/><Relationship Id="rId2" Type="http://schemas.openxmlformats.org/officeDocument/2006/relationships/notesSlide" Target="../notesSlides/notesSlide40.xml"/><Relationship Id="rId1" Type="http://schemas.openxmlformats.org/officeDocument/2006/relationships/slideLayout" Target="../slideLayouts/slideLayout3.xml"/><Relationship Id="rId6" Type="http://schemas.openxmlformats.org/officeDocument/2006/relationships/image" Target="../media/image101.jpeg"/><Relationship Id="rId5" Type="http://schemas.openxmlformats.org/officeDocument/2006/relationships/image" Target="../media/image100.jpeg"/><Relationship Id="rId10" Type="http://schemas.openxmlformats.org/officeDocument/2006/relationships/image" Target="../media/image105.jpeg"/><Relationship Id="rId4" Type="http://schemas.openxmlformats.org/officeDocument/2006/relationships/image" Target="../media/image99.jpeg"/><Relationship Id="rId9" Type="http://schemas.openxmlformats.org/officeDocument/2006/relationships/image" Target="../media/image104.jpeg"/></Relationships>
</file>

<file path=ppt/slides/_rels/slide4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43.xml"/><Relationship Id="rId1" Type="http://schemas.openxmlformats.org/officeDocument/2006/relationships/slideLayout" Target="../slideLayouts/slideLayout5.xml"/><Relationship Id="rId4" Type="http://schemas.openxmlformats.org/officeDocument/2006/relationships/image" Target="../media/image109.png"/></Relationships>
</file>

<file path=ppt/slides/_rels/slide4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3" name="Line 3">
            <a:extLst>
              <a:ext uri="{FF2B5EF4-FFF2-40B4-BE49-F238E27FC236}">
                <a16:creationId xmlns:a16="http://schemas.microsoft.com/office/drawing/2014/main" id="{B2BB4CB1-D30F-491F-B1E3-AEDBA74C41E8}"/>
              </a:ext>
            </a:extLst>
          </p:cNvPr>
          <p:cNvSpPr>
            <a:spLocks noChangeShapeType="1"/>
          </p:cNvSpPr>
          <p:nvPr/>
        </p:nvSpPr>
        <p:spPr bwMode="auto">
          <a:xfrm>
            <a:off x="2800350" y="3378200"/>
            <a:ext cx="8767763" cy="5080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3074" name="Rectangle 7">
            <a:extLst>
              <a:ext uri="{FF2B5EF4-FFF2-40B4-BE49-F238E27FC236}">
                <a16:creationId xmlns:a16="http://schemas.microsoft.com/office/drawing/2014/main" id="{51871404-D80C-4860-9EA4-6219F2B13356}"/>
              </a:ext>
            </a:extLst>
          </p:cNvPr>
          <p:cNvSpPr>
            <a:spLocks noChangeArrowheads="1"/>
          </p:cNvSpPr>
          <p:nvPr/>
        </p:nvSpPr>
        <p:spPr bwMode="auto">
          <a:xfrm>
            <a:off x="2782888" y="1892300"/>
            <a:ext cx="786765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96" tIns="41148" rIns="82296" bIns="41148">
            <a:spAutoFit/>
          </a:bodyPr>
          <a:lstStyle>
            <a:lvl1pPr defTabSz="822325">
              <a:defRPr>
                <a:solidFill>
                  <a:schemeClr val="tx1"/>
                </a:solidFill>
                <a:latin typeface="Arial" panose="020B0604020202020204" pitchFamily="34" charset="0"/>
                <a:ea typeface="MS PGothic" panose="020B0600070205080204" pitchFamily="34" charset="-128"/>
              </a:defRPr>
            </a:lvl1pPr>
            <a:lvl2pPr marL="742950" indent="-285750" defTabSz="822325">
              <a:defRPr>
                <a:solidFill>
                  <a:schemeClr val="tx1"/>
                </a:solidFill>
                <a:latin typeface="Arial" panose="020B0604020202020204" pitchFamily="34" charset="0"/>
                <a:ea typeface="MS PGothic" panose="020B0600070205080204" pitchFamily="34" charset="-128"/>
              </a:defRPr>
            </a:lvl2pPr>
            <a:lvl3pPr marL="1143000" indent="-228600" defTabSz="822325">
              <a:defRPr>
                <a:solidFill>
                  <a:schemeClr val="tx1"/>
                </a:solidFill>
                <a:latin typeface="Arial" panose="020B0604020202020204" pitchFamily="34" charset="0"/>
                <a:ea typeface="MS PGothic" panose="020B0600070205080204" pitchFamily="34" charset="-128"/>
              </a:defRPr>
            </a:lvl3pPr>
            <a:lvl4pPr marL="1600200" indent="-228600" defTabSz="822325">
              <a:defRPr>
                <a:solidFill>
                  <a:schemeClr val="tx1"/>
                </a:solidFill>
                <a:latin typeface="Arial" panose="020B0604020202020204" pitchFamily="34" charset="0"/>
                <a:ea typeface="MS PGothic" panose="020B0600070205080204" pitchFamily="34" charset="-128"/>
              </a:defRPr>
            </a:lvl4pPr>
            <a:lvl5pPr marL="2057400" indent="-228600" defTabSz="822325">
              <a:defRPr>
                <a:solidFill>
                  <a:schemeClr val="tx1"/>
                </a:solidFill>
                <a:latin typeface="Arial" panose="020B0604020202020204" pitchFamily="34" charset="0"/>
                <a:ea typeface="MS PGothic" panose="020B0600070205080204" pitchFamily="34" charset="-128"/>
              </a:defRPr>
            </a:lvl5pPr>
            <a:lvl6pPr marL="2514600" indent="-228600" defTabSz="82232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82232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82232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82232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fr-FR" altLang="en-US" sz="3500" b="1">
                <a:solidFill>
                  <a:schemeClr val="tx2"/>
                </a:solidFill>
                <a:latin typeface="Helvetica" panose="020B0604020202020204" pitchFamily="34" charset="0"/>
              </a:rPr>
              <a:t>Climate change: </a:t>
            </a:r>
          </a:p>
          <a:p>
            <a:pPr eaLnBrk="1" hangingPunct="1"/>
            <a:r>
              <a:rPr lang="fr-FR" altLang="en-US" sz="3500" b="1">
                <a:solidFill>
                  <a:schemeClr val="tx2"/>
                </a:solidFill>
                <a:latin typeface="Helvetica" panose="020B0604020202020204" pitchFamily="34" charset="0"/>
              </a:rPr>
              <a:t>science and impacts</a:t>
            </a:r>
          </a:p>
        </p:txBody>
      </p:sp>
      <p:pic>
        <p:nvPicPr>
          <p:cNvPr id="6" name="Afbeelding 5">
            <a:extLst>
              <a:ext uri="{FF2B5EF4-FFF2-40B4-BE49-F238E27FC236}">
                <a16:creationId xmlns:a16="http://schemas.microsoft.com/office/drawing/2014/main" id="{379D8C6B-E8D6-344C-A299-C1E39C7DDEF3}"/>
              </a:ext>
            </a:extLst>
          </p:cNvPr>
          <p:cNvPicPr/>
          <p:nvPr/>
        </p:nvPicPr>
        <p:blipFill>
          <a:blip r:embed="rId3" cstate="screen">
            <a:extLst>
              <a:ext uri="{28A0092B-C50C-407E-A947-70E740481C1C}">
                <a14:useLocalDpi xmlns:a14="http://schemas.microsoft.com/office/drawing/2010/main"/>
              </a:ext>
            </a:extLst>
          </a:blip>
          <a:stretch>
            <a:fillRect/>
          </a:stretch>
        </p:blipFill>
        <p:spPr>
          <a:xfrm>
            <a:off x="2711624" y="3645024"/>
            <a:ext cx="1800200" cy="91938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314" name="Group 26">
            <a:extLst>
              <a:ext uri="{FF2B5EF4-FFF2-40B4-BE49-F238E27FC236}">
                <a16:creationId xmlns:a16="http://schemas.microsoft.com/office/drawing/2014/main" id="{B3D02F5E-9EFB-471E-B97E-817B4624B355}"/>
              </a:ext>
            </a:extLst>
          </p:cNvPr>
          <p:cNvGrpSpPr>
            <a:grpSpLocks/>
          </p:cNvGrpSpPr>
          <p:nvPr/>
        </p:nvGrpSpPr>
        <p:grpSpPr bwMode="auto">
          <a:xfrm>
            <a:off x="1054100" y="4611688"/>
            <a:ext cx="5737225" cy="668337"/>
            <a:chOff x="431" y="2960"/>
            <a:chExt cx="3614" cy="421"/>
          </a:xfrm>
        </p:grpSpPr>
        <p:pic>
          <p:nvPicPr>
            <p:cNvPr id="20502" name="Picture 8" descr="CTK1-impact-6279">
              <a:extLst>
                <a:ext uri="{FF2B5EF4-FFF2-40B4-BE49-F238E27FC236}">
                  <a16:creationId xmlns:a16="http://schemas.microsoft.com/office/drawing/2014/main" id="{B24EE7AB-CB87-4670-AF22-26B18A30A6EA}"/>
                </a:ext>
              </a:extLst>
            </p:cNvPr>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1" y="2960"/>
              <a:ext cx="408" cy="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3" name="Content Placeholder 2">
              <a:extLst>
                <a:ext uri="{FF2B5EF4-FFF2-40B4-BE49-F238E27FC236}">
                  <a16:creationId xmlns:a16="http://schemas.microsoft.com/office/drawing/2014/main" id="{D57A3F3C-8212-463B-8506-85A5CDF654F6}"/>
                </a:ext>
              </a:extLst>
            </p:cNvPr>
            <p:cNvSpPr>
              <a:spLocks/>
            </p:cNvSpPr>
            <p:nvPr/>
          </p:nvSpPr>
          <p:spPr bwMode="auto">
            <a:xfrm>
              <a:off x="962" y="3012"/>
              <a:ext cx="3083" cy="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spcBef>
                  <a:spcPct val="20000"/>
                </a:spcBef>
                <a:buClr>
                  <a:srgbClr val="C00000"/>
                </a:buClr>
                <a:buSzPct val="80000"/>
                <a:buFont typeface="Wingdings" panose="05000000000000000000" pitchFamily="2" charset="2"/>
                <a:buNone/>
              </a:pPr>
              <a:r>
                <a:rPr lang="en-US" altLang="en-US" sz="2400" b="1">
                  <a:solidFill>
                    <a:srgbClr val="000000"/>
                  </a:solidFill>
                </a:rPr>
                <a:t>Changing rainfall patterns</a:t>
              </a:r>
            </a:p>
          </p:txBody>
        </p:sp>
      </p:grpSp>
      <p:grpSp>
        <p:nvGrpSpPr>
          <p:cNvPr id="12311" name="Group 23">
            <a:extLst>
              <a:ext uri="{FF2B5EF4-FFF2-40B4-BE49-F238E27FC236}">
                <a16:creationId xmlns:a16="http://schemas.microsoft.com/office/drawing/2014/main" id="{06D8217E-4D60-4737-83EC-E0E2733532EA}"/>
              </a:ext>
            </a:extLst>
          </p:cNvPr>
          <p:cNvGrpSpPr>
            <a:grpSpLocks/>
          </p:cNvGrpSpPr>
          <p:nvPr/>
        </p:nvGrpSpPr>
        <p:grpSpPr bwMode="auto">
          <a:xfrm>
            <a:off x="1054100" y="2141538"/>
            <a:ext cx="6094413" cy="647700"/>
            <a:chOff x="431" y="1434"/>
            <a:chExt cx="3839" cy="408"/>
          </a:xfrm>
        </p:grpSpPr>
        <p:pic>
          <p:nvPicPr>
            <p:cNvPr id="20500" name="Picture 10" descr="CTK1-impact-">
              <a:extLst>
                <a:ext uri="{FF2B5EF4-FFF2-40B4-BE49-F238E27FC236}">
                  <a16:creationId xmlns:a16="http://schemas.microsoft.com/office/drawing/2014/main" id="{5F9F6D84-3C38-494F-8C21-B1316461D430}"/>
                </a:ext>
              </a:extLst>
            </p:cNvPr>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1" y="1434"/>
              <a:ext cx="408"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1" name="Content Placeholder 2">
              <a:extLst>
                <a:ext uri="{FF2B5EF4-FFF2-40B4-BE49-F238E27FC236}">
                  <a16:creationId xmlns:a16="http://schemas.microsoft.com/office/drawing/2014/main" id="{AE8E2DF1-25C3-423B-896B-1B873B19150E}"/>
                </a:ext>
              </a:extLst>
            </p:cNvPr>
            <p:cNvSpPr>
              <a:spLocks/>
            </p:cNvSpPr>
            <p:nvPr/>
          </p:nvSpPr>
          <p:spPr bwMode="auto">
            <a:xfrm>
              <a:off x="972" y="1495"/>
              <a:ext cx="3298"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spcBef>
                  <a:spcPct val="20000"/>
                </a:spcBef>
                <a:buClr>
                  <a:srgbClr val="C00000"/>
                </a:buClr>
                <a:buSzPct val="80000"/>
                <a:buFont typeface="Wingdings" panose="05000000000000000000" pitchFamily="2" charset="2"/>
                <a:buNone/>
              </a:pPr>
              <a:r>
                <a:rPr lang="en-US" altLang="en-US" sz="2400" b="1">
                  <a:solidFill>
                    <a:srgbClr val="000000"/>
                  </a:solidFill>
                </a:rPr>
                <a:t>Sea level rise</a:t>
              </a:r>
            </a:p>
          </p:txBody>
        </p:sp>
      </p:grpSp>
      <p:grpSp>
        <p:nvGrpSpPr>
          <p:cNvPr id="12315" name="Group 27">
            <a:extLst>
              <a:ext uri="{FF2B5EF4-FFF2-40B4-BE49-F238E27FC236}">
                <a16:creationId xmlns:a16="http://schemas.microsoft.com/office/drawing/2014/main" id="{D1859B7B-AE26-4447-9F95-53AB4BCD2A63}"/>
              </a:ext>
            </a:extLst>
          </p:cNvPr>
          <p:cNvGrpSpPr>
            <a:grpSpLocks/>
          </p:cNvGrpSpPr>
          <p:nvPr/>
        </p:nvGrpSpPr>
        <p:grpSpPr bwMode="auto">
          <a:xfrm>
            <a:off x="1044575" y="5427663"/>
            <a:ext cx="6550025" cy="649287"/>
            <a:chOff x="431" y="3521"/>
            <a:chExt cx="4126" cy="409"/>
          </a:xfrm>
        </p:grpSpPr>
        <p:sp>
          <p:nvSpPr>
            <p:cNvPr id="20498" name="Content Placeholder 2">
              <a:extLst>
                <a:ext uri="{FF2B5EF4-FFF2-40B4-BE49-F238E27FC236}">
                  <a16:creationId xmlns:a16="http://schemas.microsoft.com/office/drawing/2014/main" id="{D56A6EDD-F6D5-4FFB-96FD-80F24683A57F}"/>
                </a:ext>
              </a:extLst>
            </p:cNvPr>
            <p:cNvSpPr>
              <a:spLocks/>
            </p:cNvSpPr>
            <p:nvPr/>
          </p:nvSpPr>
          <p:spPr bwMode="auto">
            <a:xfrm>
              <a:off x="967" y="3604"/>
              <a:ext cx="3590"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spcBef>
                  <a:spcPct val="20000"/>
                </a:spcBef>
                <a:buClr>
                  <a:srgbClr val="C00000"/>
                </a:buClr>
                <a:buSzPct val="80000"/>
                <a:buFont typeface="Wingdings" panose="05000000000000000000" pitchFamily="2" charset="2"/>
                <a:buNone/>
              </a:pPr>
              <a:r>
                <a:rPr lang="en-US" altLang="en-US" sz="2400" b="1">
                  <a:solidFill>
                    <a:srgbClr val="000000"/>
                  </a:solidFill>
                </a:rPr>
                <a:t>Changes in extreme events</a:t>
              </a:r>
            </a:p>
          </p:txBody>
        </p:sp>
        <p:pic>
          <p:nvPicPr>
            <p:cNvPr id="20499" name="Picture 6" descr="hurricane">
              <a:extLst>
                <a:ext uri="{FF2B5EF4-FFF2-40B4-BE49-F238E27FC236}">
                  <a16:creationId xmlns:a16="http://schemas.microsoft.com/office/drawing/2014/main" id="{35E06B68-6D91-42FB-A90A-F6E4FE98C223}"/>
                </a:ext>
              </a:extLst>
            </p:cNvPr>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31" y="3521"/>
              <a:ext cx="425" cy="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310" name="Group 22">
            <a:extLst>
              <a:ext uri="{FF2B5EF4-FFF2-40B4-BE49-F238E27FC236}">
                <a16:creationId xmlns:a16="http://schemas.microsoft.com/office/drawing/2014/main" id="{7F648309-587E-4902-8856-470DD48E70AC}"/>
              </a:ext>
            </a:extLst>
          </p:cNvPr>
          <p:cNvGrpSpPr>
            <a:grpSpLocks/>
          </p:cNvGrpSpPr>
          <p:nvPr/>
        </p:nvGrpSpPr>
        <p:grpSpPr bwMode="auto">
          <a:xfrm>
            <a:off x="1054100" y="1268413"/>
            <a:ext cx="6283325" cy="650875"/>
            <a:chOff x="431" y="981"/>
            <a:chExt cx="3958" cy="410"/>
          </a:xfrm>
        </p:grpSpPr>
        <p:sp>
          <p:nvSpPr>
            <p:cNvPr id="20496" name="Content Placeholder 2">
              <a:extLst>
                <a:ext uri="{FF2B5EF4-FFF2-40B4-BE49-F238E27FC236}">
                  <a16:creationId xmlns:a16="http://schemas.microsoft.com/office/drawing/2014/main" id="{655CC924-7319-4DC7-9027-7915300650A5}"/>
                </a:ext>
              </a:extLst>
            </p:cNvPr>
            <p:cNvSpPr>
              <a:spLocks/>
            </p:cNvSpPr>
            <p:nvPr/>
          </p:nvSpPr>
          <p:spPr bwMode="auto">
            <a:xfrm>
              <a:off x="964" y="1039"/>
              <a:ext cx="3425" cy="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spcBef>
                  <a:spcPct val="20000"/>
                </a:spcBef>
                <a:buClr>
                  <a:srgbClr val="C00000"/>
                </a:buClr>
                <a:buSzPct val="80000"/>
                <a:buFont typeface="Wingdings" panose="05000000000000000000" pitchFamily="2" charset="2"/>
                <a:buNone/>
              </a:pPr>
              <a:r>
                <a:rPr lang="en-US" altLang="en-US" sz="2400" b="1">
                  <a:solidFill>
                    <a:srgbClr val="000000"/>
                  </a:solidFill>
                </a:rPr>
                <a:t>Rising temperatures, heat waves</a:t>
              </a:r>
            </a:p>
          </p:txBody>
        </p:sp>
        <p:pic>
          <p:nvPicPr>
            <p:cNvPr id="20497" name="Picture 2" descr="http://todaysquestion.blogg.se/images/2009/fib_objekt_termometer_01_34233293.jpg">
              <a:extLst>
                <a:ext uri="{FF2B5EF4-FFF2-40B4-BE49-F238E27FC236}">
                  <a16:creationId xmlns:a16="http://schemas.microsoft.com/office/drawing/2014/main" id="{45047541-A482-4417-AB30-96A9A58CF0AE}"/>
                </a:ext>
              </a:extLst>
            </p:cNvPr>
            <p:cNvPicPr>
              <a:picLocks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431" y="981"/>
              <a:ext cx="410" cy="4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2312" name="Group 24">
            <a:extLst>
              <a:ext uri="{FF2B5EF4-FFF2-40B4-BE49-F238E27FC236}">
                <a16:creationId xmlns:a16="http://schemas.microsoft.com/office/drawing/2014/main" id="{2542818E-83AF-4C2F-A3E9-D780F294845B}"/>
              </a:ext>
            </a:extLst>
          </p:cNvPr>
          <p:cNvGrpSpPr>
            <a:grpSpLocks/>
          </p:cNvGrpSpPr>
          <p:nvPr/>
        </p:nvGrpSpPr>
        <p:grpSpPr bwMode="auto">
          <a:xfrm>
            <a:off x="1054100" y="2933700"/>
            <a:ext cx="6142038" cy="647700"/>
            <a:chOff x="431" y="1933"/>
            <a:chExt cx="3869" cy="408"/>
          </a:xfrm>
        </p:grpSpPr>
        <p:sp>
          <p:nvSpPr>
            <p:cNvPr id="20494" name="Content Placeholder 2">
              <a:extLst>
                <a:ext uri="{FF2B5EF4-FFF2-40B4-BE49-F238E27FC236}">
                  <a16:creationId xmlns:a16="http://schemas.microsoft.com/office/drawing/2014/main" id="{B87010C7-FF61-4E80-8A63-254884CC70D8}"/>
                </a:ext>
              </a:extLst>
            </p:cNvPr>
            <p:cNvSpPr>
              <a:spLocks/>
            </p:cNvSpPr>
            <p:nvPr/>
          </p:nvSpPr>
          <p:spPr bwMode="auto">
            <a:xfrm>
              <a:off x="966" y="2024"/>
              <a:ext cx="3334"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spcBef>
                  <a:spcPct val="20000"/>
                </a:spcBef>
                <a:buClr>
                  <a:srgbClr val="C00000"/>
                </a:buClr>
                <a:buSzPct val="80000"/>
                <a:buFont typeface="Wingdings" panose="05000000000000000000" pitchFamily="2" charset="2"/>
                <a:buNone/>
              </a:pPr>
              <a:r>
                <a:rPr lang="en-US" altLang="en-US" sz="2400" b="1">
                  <a:solidFill>
                    <a:srgbClr val="000000"/>
                  </a:solidFill>
                </a:rPr>
                <a:t>Melting ice</a:t>
              </a:r>
            </a:p>
          </p:txBody>
        </p:sp>
        <p:pic>
          <p:nvPicPr>
            <p:cNvPr id="20495" name="Picture 14">
              <a:extLst>
                <a:ext uri="{FF2B5EF4-FFF2-40B4-BE49-F238E27FC236}">
                  <a16:creationId xmlns:a16="http://schemas.microsoft.com/office/drawing/2014/main" id="{0D80F619-335A-4BAD-8E37-9C78AFEBE3FF}"/>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31" y="1933"/>
              <a:ext cx="408" cy="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12313" name="Group 25">
            <a:extLst>
              <a:ext uri="{FF2B5EF4-FFF2-40B4-BE49-F238E27FC236}">
                <a16:creationId xmlns:a16="http://schemas.microsoft.com/office/drawing/2014/main" id="{3729671A-F6AF-4863-9957-04C6215C9290}"/>
              </a:ext>
            </a:extLst>
          </p:cNvPr>
          <p:cNvGrpSpPr>
            <a:grpSpLocks/>
          </p:cNvGrpSpPr>
          <p:nvPr/>
        </p:nvGrpSpPr>
        <p:grpSpPr bwMode="auto">
          <a:xfrm>
            <a:off x="1054100" y="3754438"/>
            <a:ext cx="6540500" cy="666750"/>
            <a:chOff x="431" y="2432"/>
            <a:chExt cx="4120" cy="420"/>
          </a:xfrm>
        </p:grpSpPr>
        <p:sp>
          <p:nvSpPr>
            <p:cNvPr id="20492" name="Content Placeholder 2">
              <a:extLst>
                <a:ext uri="{FF2B5EF4-FFF2-40B4-BE49-F238E27FC236}">
                  <a16:creationId xmlns:a16="http://schemas.microsoft.com/office/drawing/2014/main" id="{7086A913-F7EA-4870-94DF-B576BF17AE96}"/>
                </a:ext>
              </a:extLst>
            </p:cNvPr>
            <p:cNvSpPr>
              <a:spLocks/>
            </p:cNvSpPr>
            <p:nvPr/>
          </p:nvSpPr>
          <p:spPr bwMode="auto">
            <a:xfrm>
              <a:off x="961" y="2527"/>
              <a:ext cx="3590" cy="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spcBef>
                  <a:spcPct val="20000"/>
                </a:spcBef>
                <a:buClr>
                  <a:srgbClr val="C00000"/>
                </a:buClr>
                <a:buSzPct val="80000"/>
                <a:buFont typeface="Wingdings" panose="05000000000000000000" pitchFamily="2" charset="2"/>
                <a:buNone/>
              </a:pPr>
              <a:r>
                <a:rPr lang="en-US" altLang="en-US" sz="2400" b="1">
                  <a:solidFill>
                    <a:srgbClr val="000000"/>
                  </a:solidFill>
                </a:rPr>
                <a:t>Ocean acidification</a:t>
              </a:r>
            </a:p>
          </p:txBody>
        </p:sp>
        <p:pic>
          <p:nvPicPr>
            <p:cNvPr id="20493" name="Picture 17">
              <a:extLst>
                <a:ext uri="{FF2B5EF4-FFF2-40B4-BE49-F238E27FC236}">
                  <a16:creationId xmlns:a16="http://schemas.microsoft.com/office/drawing/2014/main" id="{9FCEE059-3A87-4428-A7F2-55EA7DB25239}"/>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31" y="2432"/>
              <a:ext cx="420" cy="4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2318" name="AutoShape 30">
            <a:extLst>
              <a:ext uri="{FF2B5EF4-FFF2-40B4-BE49-F238E27FC236}">
                <a16:creationId xmlns:a16="http://schemas.microsoft.com/office/drawing/2014/main" id="{8B6F418A-206F-486A-BA29-BD0B524672DE}"/>
              </a:ext>
            </a:extLst>
          </p:cNvPr>
          <p:cNvSpPr>
            <a:spLocks/>
          </p:cNvSpPr>
          <p:nvPr/>
        </p:nvSpPr>
        <p:spPr bwMode="auto">
          <a:xfrm>
            <a:off x="7470775" y="1339850"/>
            <a:ext cx="215900" cy="3024188"/>
          </a:xfrm>
          <a:prstGeom prst="rightBrace">
            <a:avLst>
              <a:gd name="adj1" fmla="val 161992"/>
              <a:gd name="adj2" fmla="val 50000"/>
            </a:avLst>
          </a:prstGeom>
          <a:noFill/>
          <a:ln w="47625">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endParaRPr lang="en-US" altLang="en-US">
              <a:solidFill>
                <a:srgbClr val="000000"/>
              </a:solidFill>
            </a:endParaRPr>
          </a:p>
        </p:txBody>
      </p:sp>
      <p:sp>
        <p:nvSpPr>
          <p:cNvPr id="12319" name="Text Box 31">
            <a:extLst>
              <a:ext uri="{FF2B5EF4-FFF2-40B4-BE49-F238E27FC236}">
                <a16:creationId xmlns:a16="http://schemas.microsoft.com/office/drawing/2014/main" id="{7AA66973-3711-4199-9E1B-17B4111B5FB0}"/>
              </a:ext>
            </a:extLst>
          </p:cNvPr>
          <p:cNvSpPr txBox="1">
            <a:spLocks noChangeArrowheads="1"/>
          </p:cNvSpPr>
          <p:nvPr/>
        </p:nvSpPr>
        <p:spPr bwMode="auto">
          <a:xfrm>
            <a:off x="7820025" y="2670175"/>
            <a:ext cx="30940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da-DK" altLang="en-US" sz="2400" b="1">
                <a:solidFill>
                  <a:srgbClr val="FF0000"/>
                </a:solidFill>
              </a:rPr>
              <a:t>Scientists very sure</a:t>
            </a:r>
          </a:p>
        </p:txBody>
      </p:sp>
      <p:sp>
        <p:nvSpPr>
          <p:cNvPr id="12320" name="AutoShape 32">
            <a:extLst>
              <a:ext uri="{FF2B5EF4-FFF2-40B4-BE49-F238E27FC236}">
                <a16:creationId xmlns:a16="http://schemas.microsoft.com/office/drawing/2014/main" id="{CA42844B-EAC7-4FA2-8735-36E923E9CA8E}"/>
              </a:ext>
            </a:extLst>
          </p:cNvPr>
          <p:cNvSpPr>
            <a:spLocks/>
          </p:cNvSpPr>
          <p:nvPr/>
        </p:nvSpPr>
        <p:spPr bwMode="auto">
          <a:xfrm>
            <a:off x="7475538" y="4797425"/>
            <a:ext cx="215900" cy="1223963"/>
          </a:xfrm>
          <a:prstGeom prst="rightBrace">
            <a:avLst>
              <a:gd name="adj1" fmla="val 44487"/>
              <a:gd name="adj2" fmla="val 50000"/>
            </a:avLst>
          </a:prstGeom>
          <a:noFill/>
          <a:ln w="47625">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endParaRPr lang="en-US" altLang="en-US">
              <a:solidFill>
                <a:srgbClr val="000000"/>
              </a:solidFill>
            </a:endParaRPr>
          </a:p>
        </p:txBody>
      </p:sp>
      <p:sp>
        <p:nvSpPr>
          <p:cNvPr id="12321" name="Text Box 33">
            <a:extLst>
              <a:ext uri="{FF2B5EF4-FFF2-40B4-BE49-F238E27FC236}">
                <a16:creationId xmlns:a16="http://schemas.microsoft.com/office/drawing/2014/main" id="{A841BB63-83BD-4AB9-9C74-3BF50A68E8CC}"/>
              </a:ext>
            </a:extLst>
          </p:cNvPr>
          <p:cNvSpPr txBox="1">
            <a:spLocks noChangeArrowheads="1"/>
          </p:cNvSpPr>
          <p:nvPr/>
        </p:nvSpPr>
        <p:spPr bwMode="auto">
          <a:xfrm>
            <a:off x="7823200" y="5041900"/>
            <a:ext cx="388937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da-DK" altLang="en-US" sz="2400" b="1">
                <a:solidFill>
                  <a:srgbClr val="0000FF"/>
                </a:solidFill>
              </a:rPr>
              <a:t>Less clear,</a:t>
            </a:r>
          </a:p>
          <a:p>
            <a:pPr eaLnBrk="1" hangingPunct="1"/>
            <a:r>
              <a:rPr lang="da-DK" altLang="en-US" sz="2400" b="1">
                <a:solidFill>
                  <a:srgbClr val="0000FF"/>
                </a:solidFill>
              </a:rPr>
              <a:t>and regional differences</a:t>
            </a:r>
          </a:p>
        </p:txBody>
      </p:sp>
      <p:sp>
        <p:nvSpPr>
          <p:cNvPr id="25" name="Title 1">
            <a:extLst>
              <a:ext uri="{FF2B5EF4-FFF2-40B4-BE49-F238E27FC236}">
                <a16:creationId xmlns:a16="http://schemas.microsoft.com/office/drawing/2014/main" id="{EF306FC5-F7F1-4EB0-902F-AE1DE87DA006}"/>
              </a:ext>
            </a:extLst>
          </p:cNvPr>
          <p:cNvSpPr txBox="1">
            <a:spLocks/>
          </p:cNvSpPr>
          <p:nvPr/>
        </p:nvSpPr>
        <p:spPr>
          <a:xfrm>
            <a:off x="1703388" y="404813"/>
            <a:ext cx="9818687" cy="6477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defRPr/>
            </a:pPr>
            <a:r>
              <a:rPr lang="en-US" altLang="en-US" sz="2900" b="1" kern="0" dirty="0">
                <a:latin typeface="+mn-lt"/>
              </a:rPr>
              <a:t>The earth is getting warmer – what does it mean?</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2310"/>
                                        </p:tgtEl>
                                        <p:attrNameLst>
                                          <p:attrName>style.visibility</p:attrName>
                                        </p:attrNameLst>
                                      </p:cBhvr>
                                      <p:to>
                                        <p:strVal val="visible"/>
                                      </p:to>
                                    </p:set>
                                    <p:animEffect transition="in" filter="fade">
                                      <p:cBhvr>
                                        <p:cTn id="7" dur="500"/>
                                        <p:tgtEl>
                                          <p:spTgt spid="123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2311"/>
                                        </p:tgtEl>
                                        <p:attrNameLst>
                                          <p:attrName>style.visibility</p:attrName>
                                        </p:attrNameLst>
                                      </p:cBhvr>
                                      <p:to>
                                        <p:strVal val="visible"/>
                                      </p:to>
                                    </p:set>
                                    <p:animEffect transition="in" filter="fade">
                                      <p:cBhvr>
                                        <p:cTn id="12" dur="500"/>
                                        <p:tgtEl>
                                          <p:spTgt spid="123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2312"/>
                                        </p:tgtEl>
                                        <p:attrNameLst>
                                          <p:attrName>style.visibility</p:attrName>
                                        </p:attrNameLst>
                                      </p:cBhvr>
                                      <p:to>
                                        <p:strVal val="visible"/>
                                      </p:to>
                                    </p:set>
                                    <p:animEffect transition="in" filter="fade">
                                      <p:cBhvr>
                                        <p:cTn id="17" dur="500"/>
                                        <p:tgtEl>
                                          <p:spTgt spid="1231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2313"/>
                                        </p:tgtEl>
                                        <p:attrNameLst>
                                          <p:attrName>style.visibility</p:attrName>
                                        </p:attrNameLst>
                                      </p:cBhvr>
                                      <p:to>
                                        <p:strVal val="visible"/>
                                      </p:to>
                                    </p:set>
                                    <p:animEffect transition="in" filter="fade">
                                      <p:cBhvr>
                                        <p:cTn id="22" dur="500"/>
                                        <p:tgtEl>
                                          <p:spTgt spid="1231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2314"/>
                                        </p:tgtEl>
                                        <p:attrNameLst>
                                          <p:attrName>style.visibility</p:attrName>
                                        </p:attrNameLst>
                                      </p:cBhvr>
                                      <p:to>
                                        <p:strVal val="visible"/>
                                      </p:to>
                                    </p:set>
                                    <p:animEffect transition="in" filter="fade">
                                      <p:cBhvr>
                                        <p:cTn id="27" dur="500"/>
                                        <p:tgtEl>
                                          <p:spTgt spid="1231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2315"/>
                                        </p:tgtEl>
                                        <p:attrNameLst>
                                          <p:attrName>style.visibility</p:attrName>
                                        </p:attrNameLst>
                                      </p:cBhvr>
                                      <p:to>
                                        <p:strVal val="visible"/>
                                      </p:to>
                                    </p:set>
                                    <p:animEffect transition="in" filter="fade">
                                      <p:cBhvr>
                                        <p:cTn id="32" dur="500"/>
                                        <p:tgtEl>
                                          <p:spTgt spid="12315"/>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2318"/>
                                        </p:tgtEl>
                                        <p:attrNameLst>
                                          <p:attrName>style.visibility</p:attrName>
                                        </p:attrNameLst>
                                      </p:cBhvr>
                                      <p:to>
                                        <p:strVal val="visible"/>
                                      </p:to>
                                    </p:set>
                                    <p:animEffect transition="in" filter="wipe(left)">
                                      <p:cBhvr>
                                        <p:cTn id="37" dur="500"/>
                                        <p:tgtEl>
                                          <p:spTgt spid="12318"/>
                                        </p:tgtEl>
                                      </p:cBhvr>
                                    </p:animEffect>
                                  </p:childTnLst>
                                </p:cTn>
                              </p:par>
                            </p:childTnLst>
                          </p:cTn>
                        </p:par>
                        <p:par>
                          <p:cTn id="38" fill="hold" nodeType="afterGroup">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12319"/>
                                        </p:tgtEl>
                                        <p:attrNameLst>
                                          <p:attrName>style.visibility</p:attrName>
                                        </p:attrNameLst>
                                      </p:cBhvr>
                                      <p:to>
                                        <p:strVal val="visible"/>
                                      </p:to>
                                    </p:set>
                                    <p:animEffect transition="in" filter="wipe(left)">
                                      <p:cBhvr>
                                        <p:cTn id="41" dur="500"/>
                                        <p:tgtEl>
                                          <p:spTgt spid="12319"/>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2320"/>
                                        </p:tgtEl>
                                        <p:attrNameLst>
                                          <p:attrName>style.visibility</p:attrName>
                                        </p:attrNameLst>
                                      </p:cBhvr>
                                      <p:to>
                                        <p:strVal val="visible"/>
                                      </p:to>
                                    </p:set>
                                    <p:animEffect transition="in" filter="wipe(left)">
                                      <p:cBhvr>
                                        <p:cTn id="46" dur="500"/>
                                        <p:tgtEl>
                                          <p:spTgt spid="12320"/>
                                        </p:tgtEl>
                                      </p:cBhvr>
                                    </p:animEffect>
                                  </p:childTnLst>
                                </p:cTn>
                              </p:par>
                            </p:childTnLst>
                          </p:cTn>
                        </p:par>
                        <p:par>
                          <p:cTn id="47" fill="hold" nodeType="afterGroup">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2321"/>
                                        </p:tgtEl>
                                        <p:attrNameLst>
                                          <p:attrName>style.visibility</p:attrName>
                                        </p:attrNameLst>
                                      </p:cBhvr>
                                      <p:to>
                                        <p:strVal val="visible"/>
                                      </p:to>
                                    </p:set>
                                    <p:animEffect transition="in" filter="wipe(left)">
                                      <p:cBhvr>
                                        <p:cTn id="50" dur="500"/>
                                        <p:tgtEl>
                                          <p:spTgt spid="123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18" grpId="0" animBg="1"/>
      <p:bldP spid="12319" grpId="0"/>
      <p:bldP spid="12320" grpId="0" animBg="1"/>
      <p:bldP spid="123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6321998-F4E1-4493-BF15-C3D8A3B758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35387" y="2694410"/>
            <a:ext cx="7610433" cy="3620763"/>
          </a:xfrm>
          <a:prstGeom prst="rect">
            <a:avLst/>
          </a:prstGeom>
        </p:spPr>
      </p:pic>
      <p:sp>
        <p:nvSpPr>
          <p:cNvPr id="24577" name="TextBox 1">
            <a:extLst>
              <a:ext uri="{FF2B5EF4-FFF2-40B4-BE49-F238E27FC236}">
                <a16:creationId xmlns:a16="http://schemas.microsoft.com/office/drawing/2014/main" id="{CEC06EBC-D02F-40D3-AD69-EEAD23B4AABB}"/>
              </a:ext>
            </a:extLst>
          </p:cNvPr>
          <p:cNvSpPr txBox="1">
            <a:spLocks noChangeArrowheads="1"/>
          </p:cNvSpPr>
          <p:nvPr/>
        </p:nvSpPr>
        <p:spPr bwMode="auto">
          <a:xfrm>
            <a:off x="766763" y="333375"/>
            <a:ext cx="106584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nl-NL" altLang="en-US" sz="2800" b="1"/>
              <a:t>Warming will continue, but how much is our choice…</a:t>
            </a:r>
            <a:endParaRPr lang="en-GB" altLang="en-US" sz="2800"/>
          </a:p>
        </p:txBody>
      </p:sp>
      <p:sp>
        <p:nvSpPr>
          <p:cNvPr id="24578" name="Content Placeholder 2">
            <a:extLst>
              <a:ext uri="{FF2B5EF4-FFF2-40B4-BE49-F238E27FC236}">
                <a16:creationId xmlns:a16="http://schemas.microsoft.com/office/drawing/2014/main" id="{F99BCC98-09DB-4C72-80AF-C74D6543740B}"/>
              </a:ext>
            </a:extLst>
          </p:cNvPr>
          <p:cNvSpPr txBox="1">
            <a:spLocks noChangeArrowheads="1"/>
          </p:cNvSpPr>
          <p:nvPr/>
        </p:nvSpPr>
        <p:spPr bwMode="auto">
          <a:xfrm>
            <a:off x="521872" y="1291382"/>
            <a:ext cx="11190751" cy="2461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spcBef>
                <a:spcPct val="20000"/>
              </a:spcBef>
            </a:pPr>
            <a:r>
              <a:rPr lang="en-US" altLang="en-US" sz="2000" b="1" dirty="0"/>
              <a:t>Temperatures will continue to rise for decades</a:t>
            </a:r>
            <a:r>
              <a:rPr lang="en-US" altLang="en-US" sz="2000" dirty="0"/>
              <a:t>, even if we stop emissions of GHGs (</a:t>
            </a:r>
            <a:r>
              <a:rPr lang="en-US" altLang="en-US" sz="2000" dirty="0">
                <a:solidFill>
                  <a:srgbClr val="0066CC"/>
                </a:solidFill>
              </a:rPr>
              <a:t>blue lines</a:t>
            </a:r>
            <a:r>
              <a:rPr lang="en-US" altLang="en-US" sz="2000" dirty="0"/>
              <a:t>)</a:t>
            </a:r>
          </a:p>
          <a:p>
            <a:pPr>
              <a:spcBef>
                <a:spcPct val="20000"/>
              </a:spcBef>
            </a:pPr>
            <a:r>
              <a:rPr lang="en-US" altLang="en-US" sz="2000" dirty="0"/>
              <a:t>But </a:t>
            </a:r>
            <a:r>
              <a:rPr lang="en-US" altLang="en-US" sz="2000" b="1" dirty="0"/>
              <a:t>if</a:t>
            </a:r>
            <a:r>
              <a:rPr lang="en-US" altLang="en-US" sz="2000" dirty="0"/>
              <a:t> we </a:t>
            </a:r>
            <a:r>
              <a:rPr lang="en-US" altLang="en-US" sz="2000" i="1" dirty="0"/>
              <a:t>cut </a:t>
            </a:r>
            <a:r>
              <a:rPr lang="en-US" altLang="en-US" sz="2000" dirty="0"/>
              <a:t>the global GHG emissions </a:t>
            </a:r>
            <a:r>
              <a:rPr lang="en-US" altLang="en-US" sz="2000" i="1" dirty="0"/>
              <a:t>quickly</a:t>
            </a:r>
            <a:r>
              <a:rPr lang="en-US" altLang="en-US" sz="2000" dirty="0"/>
              <a:t>, we may avoid escalating warming in the second half of this century (the </a:t>
            </a:r>
            <a:r>
              <a:rPr lang="en-US" altLang="en-US" sz="2000" dirty="0">
                <a:solidFill>
                  <a:srgbClr val="FF0000"/>
                </a:solidFill>
              </a:rPr>
              <a:t>red lines</a:t>
            </a:r>
            <a:r>
              <a:rPr lang="en-US" altLang="en-US" sz="2000" dirty="0"/>
              <a:t>)</a:t>
            </a:r>
          </a:p>
        </p:txBody>
      </p:sp>
      <p:sp>
        <p:nvSpPr>
          <p:cNvPr id="5" name="Rectangle 4">
            <a:extLst>
              <a:ext uri="{FF2B5EF4-FFF2-40B4-BE49-F238E27FC236}">
                <a16:creationId xmlns:a16="http://schemas.microsoft.com/office/drawing/2014/main" id="{F15ADF8D-4902-49C3-82B6-CBC6152B4C56}"/>
              </a:ext>
            </a:extLst>
          </p:cNvPr>
          <p:cNvSpPr/>
          <p:nvPr/>
        </p:nvSpPr>
        <p:spPr bwMode="auto">
          <a:xfrm>
            <a:off x="7137994" y="2407073"/>
            <a:ext cx="360362" cy="28733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b="1" dirty="0">
              <a:solidFill>
                <a:schemeClr val="tx1"/>
              </a:solidFill>
            </a:endParaRPr>
          </a:p>
        </p:txBody>
      </p:sp>
      <p:sp>
        <p:nvSpPr>
          <p:cNvPr id="24582" name="Text Box 36">
            <a:extLst>
              <a:ext uri="{FF2B5EF4-FFF2-40B4-BE49-F238E27FC236}">
                <a16:creationId xmlns:a16="http://schemas.microsoft.com/office/drawing/2014/main" id="{6B389C8B-1661-4C05-919F-EB3F0BA074B8}"/>
              </a:ext>
            </a:extLst>
          </p:cNvPr>
          <p:cNvSpPr txBox="1">
            <a:spLocks noChangeArrowheads="1"/>
          </p:cNvSpPr>
          <p:nvPr/>
        </p:nvSpPr>
        <p:spPr bwMode="auto">
          <a:xfrm>
            <a:off x="7224019" y="6309320"/>
            <a:ext cx="2256357"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78858" tIns="39429" rIns="78858" bIns="39429">
            <a:spAutoFit/>
          </a:bodyPr>
          <a:lstStyle>
            <a:lvl1pPr defTabSz="393700">
              <a:defRPr>
                <a:solidFill>
                  <a:schemeClr val="tx1"/>
                </a:solidFill>
                <a:latin typeface="Arial" panose="020B0604020202020204" pitchFamily="34" charset="0"/>
                <a:ea typeface="MS PGothic" panose="020B0600070205080204" pitchFamily="34" charset="-128"/>
              </a:defRPr>
            </a:lvl1pPr>
            <a:lvl2pPr marL="742950" indent="-285750" defTabSz="393700">
              <a:defRPr>
                <a:solidFill>
                  <a:schemeClr val="tx1"/>
                </a:solidFill>
                <a:latin typeface="Arial" panose="020B0604020202020204" pitchFamily="34" charset="0"/>
                <a:ea typeface="MS PGothic" panose="020B0600070205080204" pitchFamily="34" charset="-128"/>
              </a:defRPr>
            </a:lvl2pPr>
            <a:lvl3pPr marL="1143000" indent="-228600" defTabSz="393700">
              <a:defRPr>
                <a:solidFill>
                  <a:schemeClr val="tx1"/>
                </a:solidFill>
                <a:latin typeface="Arial" panose="020B0604020202020204" pitchFamily="34" charset="0"/>
                <a:ea typeface="MS PGothic" panose="020B0600070205080204" pitchFamily="34" charset="-128"/>
              </a:defRPr>
            </a:lvl3pPr>
            <a:lvl4pPr marL="1600200" indent="-228600" defTabSz="393700">
              <a:defRPr>
                <a:solidFill>
                  <a:schemeClr val="tx1"/>
                </a:solidFill>
                <a:latin typeface="Arial" panose="020B0604020202020204" pitchFamily="34" charset="0"/>
                <a:ea typeface="MS PGothic" panose="020B0600070205080204" pitchFamily="34" charset="-128"/>
              </a:defRPr>
            </a:lvl4pPr>
            <a:lvl5pPr marL="2057400" indent="-228600" defTabSz="393700">
              <a:defRPr>
                <a:solidFill>
                  <a:schemeClr val="tx1"/>
                </a:solidFill>
                <a:latin typeface="Arial" panose="020B0604020202020204" pitchFamily="34" charset="0"/>
                <a:ea typeface="MS PGothic" panose="020B0600070205080204" pitchFamily="34" charset="-128"/>
              </a:defRPr>
            </a:lvl5pPr>
            <a:lvl6pPr marL="2514600" indent="-228600" defTabSz="3937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3937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3937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3937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lnSpc>
                <a:spcPct val="120000"/>
              </a:lnSpc>
              <a:buClr>
                <a:srgbClr val="000000"/>
              </a:buClr>
              <a:buSzPct val="100000"/>
              <a:buFont typeface="Times New Roman" panose="02020603050405020304" pitchFamily="18" charset="0"/>
              <a:buNone/>
            </a:pPr>
            <a:r>
              <a:rPr lang="en-GB" altLang="en-US" sz="1200" dirty="0"/>
              <a:t>Source: IPCC AR6 (2021)</a:t>
            </a:r>
          </a:p>
        </p:txBody>
      </p:sp>
      <p:grpSp>
        <p:nvGrpSpPr>
          <p:cNvPr id="4" name="Group 3">
            <a:extLst>
              <a:ext uri="{FF2B5EF4-FFF2-40B4-BE49-F238E27FC236}">
                <a16:creationId xmlns:a16="http://schemas.microsoft.com/office/drawing/2014/main" id="{E431F10D-F2CB-40B3-A945-776BB889257E}"/>
              </a:ext>
            </a:extLst>
          </p:cNvPr>
          <p:cNvGrpSpPr/>
          <p:nvPr/>
        </p:nvGrpSpPr>
        <p:grpSpPr>
          <a:xfrm>
            <a:off x="4703739" y="4993431"/>
            <a:ext cx="647700" cy="883841"/>
            <a:chOff x="8341278" y="1831926"/>
            <a:chExt cx="647700" cy="883841"/>
          </a:xfrm>
        </p:grpSpPr>
        <p:cxnSp>
          <p:nvCxnSpPr>
            <p:cNvPr id="12" name="Straight Connector 11">
              <a:extLst>
                <a:ext uri="{FF2B5EF4-FFF2-40B4-BE49-F238E27FC236}">
                  <a16:creationId xmlns:a16="http://schemas.microsoft.com/office/drawing/2014/main" id="{6724D434-C3C3-45B5-BD0A-3E0064CA9DAB}"/>
                </a:ext>
              </a:extLst>
            </p:cNvPr>
            <p:cNvCxnSpPr>
              <a:cxnSpLocks noChangeShapeType="1"/>
            </p:cNvCxnSpPr>
            <p:nvPr/>
          </p:nvCxnSpPr>
          <p:spPr bwMode="auto">
            <a:xfrm flipV="1">
              <a:off x="8628938" y="1831926"/>
              <a:ext cx="0" cy="576064"/>
            </a:xfrm>
            <a:prstGeom prst="line">
              <a:avLst/>
            </a:prstGeom>
            <a:noFill/>
            <a:ln w="28575">
              <a:solidFill>
                <a:srgbClr val="FF0000"/>
              </a:solidFill>
              <a:prstDash val="solid"/>
              <a:round/>
              <a:headEnd type="none" w="med" len="med"/>
              <a:tailEnd type="triangle"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4584" name="TextBox 3">
              <a:extLst>
                <a:ext uri="{FF2B5EF4-FFF2-40B4-BE49-F238E27FC236}">
                  <a16:creationId xmlns:a16="http://schemas.microsoft.com/office/drawing/2014/main" id="{9134FF52-E743-405A-B924-B318130619A9}"/>
                </a:ext>
              </a:extLst>
            </p:cNvPr>
            <p:cNvSpPr txBox="1">
              <a:spLocks noChangeArrowheads="1"/>
            </p:cNvSpPr>
            <p:nvPr/>
          </p:nvSpPr>
          <p:spPr bwMode="auto">
            <a:xfrm>
              <a:off x="8341278" y="2407990"/>
              <a:ext cx="6477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sz="1400" dirty="0">
                  <a:solidFill>
                    <a:srgbClr val="FF0000"/>
                  </a:solidFill>
                </a:rPr>
                <a:t>NOW</a:t>
              </a:r>
            </a:p>
          </p:txBody>
        </p:sp>
      </p:grpSp>
      <p:cxnSp>
        <p:nvCxnSpPr>
          <p:cNvPr id="6" name="Straight Connector 5">
            <a:extLst>
              <a:ext uri="{FF2B5EF4-FFF2-40B4-BE49-F238E27FC236}">
                <a16:creationId xmlns:a16="http://schemas.microsoft.com/office/drawing/2014/main" id="{E0C87BC2-621A-40E1-AE46-4B86A08B1C3F}"/>
              </a:ext>
            </a:extLst>
          </p:cNvPr>
          <p:cNvCxnSpPr>
            <a:cxnSpLocks/>
          </p:cNvCxnSpPr>
          <p:nvPr/>
        </p:nvCxnSpPr>
        <p:spPr>
          <a:xfrm flipH="1">
            <a:off x="1977658" y="4762215"/>
            <a:ext cx="4886321" cy="0"/>
          </a:xfrm>
          <a:prstGeom prst="line">
            <a:avLst/>
          </a:prstGeom>
          <a:ln w="28575">
            <a:solidFill>
              <a:srgbClr val="335385"/>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A3A78C8-E968-4E10-8832-31A6A76C0191}"/>
              </a:ext>
            </a:extLst>
          </p:cNvPr>
          <p:cNvCxnSpPr>
            <a:cxnSpLocks/>
          </p:cNvCxnSpPr>
          <p:nvPr/>
        </p:nvCxnSpPr>
        <p:spPr>
          <a:xfrm flipH="1">
            <a:off x="1977658" y="4387684"/>
            <a:ext cx="6326481" cy="0"/>
          </a:xfrm>
          <a:prstGeom prst="line">
            <a:avLst/>
          </a:prstGeom>
          <a:ln w="28575">
            <a:solidFill>
              <a:srgbClr val="ECAA61"/>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A3F6237-6F15-435D-9BB3-3A5BFD236902}"/>
              </a:ext>
            </a:extLst>
          </p:cNvPr>
          <p:cNvCxnSpPr>
            <a:cxnSpLocks/>
          </p:cNvCxnSpPr>
          <p:nvPr/>
        </p:nvCxnSpPr>
        <p:spPr>
          <a:xfrm flipH="1">
            <a:off x="1969417" y="3622444"/>
            <a:ext cx="6326481" cy="0"/>
          </a:xfrm>
          <a:prstGeom prst="line">
            <a:avLst/>
          </a:prstGeom>
          <a:ln w="28575">
            <a:solidFill>
              <a:srgbClr val="AA4961"/>
            </a:solidFill>
            <a:prstDash val="sysDash"/>
            <a:headEnd type="none" w="med" len="med"/>
            <a:tailEnd type="triangle" w="med" len="med"/>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right)">
                                      <p:cBhvr>
                                        <p:cTn id="12" dur="10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right)">
                                      <p:cBhvr>
                                        <p:cTn id="17"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a:extLst>
              <a:ext uri="{FF2B5EF4-FFF2-40B4-BE49-F238E27FC236}">
                <a16:creationId xmlns:a16="http://schemas.microsoft.com/office/drawing/2014/main" id="{3328EFA8-AD97-461F-8D86-40913B1F523D}"/>
              </a:ext>
            </a:extLst>
          </p:cNvPr>
          <p:cNvSpPr>
            <a:spLocks/>
          </p:cNvSpPr>
          <p:nvPr/>
        </p:nvSpPr>
        <p:spPr bwMode="auto">
          <a:xfrm>
            <a:off x="839788" y="366713"/>
            <a:ext cx="8351837"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800" b="1" dirty="0"/>
              <a:t>Rainfall is already changing…</a:t>
            </a:r>
          </a:p>
        </p:txBody>
      </p:sp>
      <p:pic>
        <p:nvPicPr>
          <p:cNvPr id="26626" name="Picture 2">
            <a:extLst>
              <a:ext uri="{FF2B5EF4-FFF2-40B4-BE49-F238E27FC236}">
                <a16:creationId xmlns:a16="http://schemas.microsoft.com/office/drawing/2014/main" id="{F296B037-505A-4474-9BF5-DA94048E3B8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90750" y="1233488"/>
            <a:ext cx="6929438"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TextBox 2">
            <a:extLst>
              <a:ext uri="{FF2B5EF4-FFF2-40B4-BE49-F238E27FC236}">
                <a16:creationId xmlns:a16="http://schemas.microsoft.com/office/drawing/2014/main" id="{1DA1F16A-CB63-4D29-BC1C-DC2508E229BA}"/>
              </a:ext>
            </a:extLst>
          </p:cNvPr>
          <p:cNvSpPr txBox="1">
            <a:spLocks noChangeArrowheads="1"/>
          </p:cNvSpPr>
          <p:nvPr/>
        </p:nvSpPr>
        <p:spPr bwMode="auto">
          <a:xfrm>
            <a:off x="1325563" y="5881688"/>
            <a:ext cx="7334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da-DK" altLang="en-US" sz="700"/>
              <a:t>Source: IPCC</a:t>
            </a:r>
            <a:endParaRPr lang="en-GB" altLang="en-US" sz="70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itle 1">
            <a:extLst>
              <a:ext uri="{FF2B5EF4-FFF2-40B4-BE49-F238E27FC236}">
                <a16:creationId xmlns:a16="http://schemas.microsoft.com/office/drawing/2014/main" id="{B9B00A5D-B744-4EB7-9B81-0316E7FC0C4D}"/>
              </a:ext>
            </a:extLst>
          </p:cNvPr>
          <p:cNvSpPr>
            <a:spLocks/>
          </p:cNvSpPr>
          <p:nvPr/>
        </p:nvSpPr>
        <p:spPr bwMode="auto">
          <a:xfrm>
            <a:off x="839788" y="366713"/>
            <a:ext cx="8351837"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800" b="1"/>
              <a:t>Rainfall continues to change…</a:t>
            </a:r>
          </a:p>
        </p:txBody>
      </p:sp>
      <p:sp>
        <p:nvSpPr>
          <p:cNvPr id="28674" name="Text Box 10">
            <a:extLst>
              <a:ext uri="{FF2B5EF4-FFF2-40B4-BE49-F238E27FC236}">
                <a16:creationId xmlns:a16="http://schemas.microsoft.com/office/drawing/2014/main" id="{5CBDE916-481E-4F8B-8E8E-ECF2EAB200E1}"/>
              </a:ext>
            </a:extLst>
          </p:cNvPr>
          <p:cNvSpPr txBox="1">
            <a:spLocks noChangeArrowheads="1"/>
          </p:cNvSpPr>
          <p:nvPr/>
        </p:nvSpPr>
        <p:spPr bwMode="auto">
          <a:xfrm>
            <a:off x="839788" y="1052513"/>
            <a:ext cx="996779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da-DK" altLang="en-US" sz="2000" b="1" dirty="0" err="1"/>
              <a:t>Expected</a:t>
            </a:r>
            <a:r>
              <a:rPr lang="da-DK" altLang="en-US" sz="2000" b="1" dirty="0"/>
              <a:t> </a:t>
            </a:r>
            <a:r>
              <a:rPr lang="da-DK" altLang="en-US" sz="2000" b="1" i="1" dirty="0">
                <a:solidFill>
                  <a:srgbClr val="FF0000"/>
                </a:solidFill>
              </a:rPr>
              <a:t>future </a:t>
            </a:r>
            <a:r>
              <a:rPr lang="da-DK" altLang="en-US" sz="2000" b="1" i="1" dirty="0" err="1">
                <a:solidFill>
                  <a:srgbClr val="FF0000"/>
                </a:solidFill>
              </a:rPr>
              <a:t>change</a:t>
            </a:r>
            <a:r>
              <a:rPr lang="da-DK" altLang="en-US" sz="2000" b="1" i="1" dirty="0"/>
              <a:t> </a:t>
            </a:r>
            <a:r>
              <a:rPr lang="da-DK" altLang="en-US" sz="2000" b="1" dirty="0"/>
              <a:t>in </a:t>
            </a:r>
            <a:r>
              <a:rPr lang="da-DK" altLang="en-US" sz="2000" b="1" dirty="0" err="1"/>
              <a:t>rainfall</a:t>
            </a:r>
            <a:r>
              <a:rPr lang="da-DK" altLang="en-US" sz="2000" b="1" dirty="0"/>
              <a:t> </a:t>
            </a:r>
            <a:r>
              <a:rPr lang="da-DK" altLang="en-US" sz="2000" b="1" dirty="0" err="1"/>
              <a:t>this</a:t>
            </a:r>
            <a:r>
              <a:rPr lang="da-DK" altLang="en-US" sz="2000" b="1" dirty="0"/>
              <a:t> </a:t>
            </a:r>
            <a:r>
              <a:rPr lang="da-DK" altLang="en-US" sz="2000" b="1" dirty="0" err="1"/>
              <a:t>century</a:t>
            </a:r>
            <a:r>
              <a:rPr lang="da-DK" altLang="en-US" sz="2000" b="1" dirty="0"/>
              <a:t> </a:t>
            </a:r>
            <a:r>
              <a:rPr lang="da-DK" altLang="en-US" sz="2000" b="1" dirty="0" err="1"/>
              <a:t>compared</a:t>
            </a:r>
            <a:r>
              <a:rPr lang="da-DK" altLang="en-US" sz="2000" b="1" dirty="0"/>
              <a:t> to the </a:t>
            </a:r>
            <a:r>
              <a:rPr lang="da-DK" altLang="en-US" sz="2000" b="1" dirty="0" err="1"/>
              <a:t>period</a:t>
            </a:r>
            <a:r>
              <a:rPr lang="da-DK" altLang="en-US" sz="2000" b="1" dirty="0"/>
              <a:t> 1986-2005</a:t>
            </a:r>
          </a:p>
        </p:txBody>
      </p:sp>
      <p:sp>
        <p:nvSpPr>
          <p:cNvPr id="28675" name="Text Box 8">
            <a:extLst>
              <a:ext uri="{FF2B5EF4-FFF2-40B4-BE49-F238E27FC236}">
                <a16:creationId xmlns:a16="http://schemas.microsoft.com/office/drawing/2014/main" id="{1D1CD957-B12F-45AD-B5CC-2A79C2065BB6}"/>
              </a:ext>
            </a:extLst>
          </p:cNvPr>
          <p:cNvSpPr txBox="1">
            <a:spLocks noChangeArrowheads="1"/>
          </p:cNvSpPr>
          <p:nvPr/>
        </p:nvSpPr>
        <p:spPr bwMode="auto">
          <a:xfrm>
            <a:off x="993775" y="1844675"/>
            <a:ext cx="41036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b="1">
                <a:solidFill>
                  <a:srgbClr val="0070C0"/>
                </a:solidFill>
              </a:rPr>
              <a:t>Low scenario </a:t>
            </a:r>
            <a:r>
              <a:rPr lang="en-US" altLang="en-US" b="1"/>
              <a:t>– if humans cause</a:t>
            </a:r>
          </a:p>
          <a:p>
            <a:pPr algn="ctr" eaLnBrk="1" hangingPunct="1"/>
            <a:r>
              <a:rPr lang="en-US" altLang="en-US" b="1">
                <a:solidFill>
                  <a:srgbClr val="0070C0"/>
                </a:solidFill>
              </a:rPr>
              <a:t>less</a:t>
            </a:r>
            <a:r>
              <a:rPr lang="en-US" altLang="en-US" b="1"/>
              <a:t> climate change</a:t>
            </a:r>
            <a:endParaRPr lang="da-DK" altLang="en-US" b="1"/>
          </a:p>
        </p:txBody>
      </p:sp>
      <p:sp>
        <p:nvSpPr>
          <p:cNvPr id="28676" name="Text Box 8">
            <a:extLst>
              <a:ext uri="{FF2B5EF4-FFF2-40B4-BE49-F238E27FC236}">
                <a16:creationId xmlns:a16="http://schemas.microsoft.com/office/drawing/2014/main" id="{9E21E580-8710-4EBB-9AFD-92CE848E411F}"/>
              </a:ext>
            </a:extLst>
          </p:cNvPr>
          <p:cNvSpPr txBox="1">
            <a:spLocks noChangeArrowheads="1"/>
          </p:cNvSpPr>
          <p:nvPr/>
        </p:nvSpPr>
        <p:spPr bwMode="auto">
          <a:xfrm>
            <a:off x="6405563" y="1846263"/>
            <a:ext cx="40830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b="1">
                <a:solidFill>
                  <a:srgbClr val="FF0000"/>
                </a:solidFill>
              </a:rPr>
              <a:t>High scenario </a:t>
            </a:r>
            <a:r>
              <a:rPr lang="en-US" altLang="en-US" b="1"/>
              <a:t>– if humans continue</a:t>
            </a:r>
          </a:p>
          <a:p>
            <a:pPr algn="ctr" eaLnBrk="1" hangingPunct="1"/>
            <a:r>
              <a:rPr lang="en-US" altLang="en-US" b="1">
                <a:solidFill>
                  <a:srgbClr val="FF0000"/>
                </a:solidFill>
              </a:rPr>
              <a:t>to cause more</a:t>
            </a:r>
            <a:r>
              <a:rPr lang="en-US" altLang="en-US" b="1"/>
              <a:t> climate change</a:t>
            </a:r>
            <a:endParaRPr lang="da-DK" altLang="en-US" b="1"/>
          </a:p>
        </p:txBody>
      </p:sp>
      <p:sp>
        <p:nvSpPr>
          <p:cNvPr id="28677" name="Text Box 10">
            <a:extLst>
              <a:ext uri="{FF2B5EF4-FFF2-40B4-BE49-F238E27FC236}">
                <a16:creationId xmlns:a16="http://schemas.microsoft.com/office/drawing/2014/main" id="{347B238D-2340-499A-9979-C4DCD3A8010A}"/>
              </a:ext>
            </a:extLst>
          </p:cNvPr>
          <p:cNvSpPr txBox="1">
            <a:spLocks noChangeArrowheads="1"/>
          </p:cNvSpPr>
          <p:nvPr/>
        </p:nvSpPr>
        <p:spPr bwMode="auto">
          <a:xfrm>
            <a:off x="3036888" y="5908675"/>
            <a:ext cx="59388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da-DK" altLang="en-US" sz="2000" b="1"/>
              <a:t>…but high uncertainty in many regions</a:t>
            </a:r>
          </a:p>
        </p:txBody>
      </p:sp>
      <p:grpSp>
        <p:nvGrpSpPr>
          <p:cNvPr id="28678" name="Group 2">
            <a:extLst>
              <a:ext uri="{FF2B5EF4-FFF2-40B4-BE49-F238E27FC236}">
                <a16:creationId xmlns:a16="http://schemas.microsoft.com/office/drawing/2014/main" id="{B58244C9-B4DA-4828-9522-A56FB0224778}"/>
              </a:ext>
            </a:extLst>
          </p:cNvPr>
          <p:cNvGrpSpPr>
            <a:grpSpLocks/>
          </p:cNvGrpSpPr>
          <p:nvPr/>
        </p:nvGrpSpPr>
        <p:grpSpPr bwMode="auto">
          <a:xfrm>
            <a:off x="623888" y="2647950"/>
            <a:ext cx="10225087" cy="3228975"/>
            <a:chOff x="623888" y="2647950"/>
            <a:chExt cx="10225087" cy="3228975"/>
          </a:xfrm>
        </p:grpSpPr>
        <p:pic>
          <p:nvPicPr>
            <p:cNvPr id="28680" name="Picture 1">
              <a:extLst>
                <a:ext uri="{FF2B5EF4-FFF2-40B4-BE49-F238E27FC236}">
                  <a16:creationId xmlns:a16="http://schemas.microsoft.com/office/drawing/2014/main" id="{ABCBF8CF-86DA-41AE-A771-4F7C57780EA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23888" y="2647950"/>
              <a:ext cx="10225087"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42B75BAA-CCD4-4A9F-86ED-D133520C044D}"/>
                </a:ext>
              </a:extLst>
            </p:cNvPr>
            <p:cNvSpPr/>
            <p:nvPr/>
          </p:nvSpPr>
          <p:spPr>
            <a:xfrm>
              <a:off x="5149850" y="2667000"/>
              <a:ext cx="350838" cy="2873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b="1" dirty="0">
                <a:solidFill>
                  <a:schemeClr val="tx1"/>
                </a:solidFill>
              </a:endParaRPr>
            </a:p>
          </p:txBody>
        </p:sp>
        <p:sp>
          <p:nvSpPr>
            <p:cNvPr id="9" name="Rectangle 8">
              <a:extLst>
                <a:ext uri="{FF2B5EF4-FFF2-40B4-BE49-F238E27FC236}">
                  <a16:creationId xmlns:a16="http://schemas.microsoft.com/office/drawing/2014/main" id="{208B97D7-937E-4A59-904E-B804377BE0F2}"/>
                </a:ext>
              </a:extLst>
            </p:cNvPr>
            <p:cNvSpPr/>
            <p:nvPr/>
          </p:nvSpPr>
          <p:spPr>
            <a:xfrm>
              <a:off x="10282238" y="2708275"/>
              <a:ext cx="350837" cy="2889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b="1" dirty="0">
                <a:solidFill>
                  <a:schemeClr val="tx1"/>
                </a:solidFill>
              </a:endParaRPr>
            </a:p>
          </p:txBody>
        </p:sp>
      </p:grpSp>
      <p:sp>
        <p:nvSpPr>
          <p:cNvPr id="28679" name="TextBox 2">
            <a:extLst>
              <a:ext uri="{FF2B5EF4-FFF2-40B4-BE49-F238E27FC236}">
                <a16:creationId xmlns:a16="http://schemas.microsoft.com/office/drawing/2014/main" id="{AF635985-4810-41D7-92BF-36197A3087D3}"/>
              </a:ext>
            </a:extLst>
          </p:cNvPr>
          <p:cNvSpPr txBox="1">
            <a:spLocks noChangeArrowheads="1"/>
          </p:cNvSpPr>
          <p:nvPr/>
        </p:nvSpPr>
        <p:spPr bwMode="auto">
          <a:xfrm>
            <a:off x="898525" y="5965825"/>
            <a:ext cx="7334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da-DK" altLang="en-US" sz="700" dirty="0"/>
              <a:t>Source: IPCC</a:t>
            </a:r>
            <a:endParaRPr lang="en-GB" altLang="en-US" sz="700"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 Box 2">
            <a:extLst>
              <a:ext uri="{FF2B5EF4-FFF2-40B4-BE49-F238E27FC236}">
                <a16:creationId xmlns:a16="http://schemas.microsoft.com/office/drawing/2014/main" id="{90A37858-6EF6-442D-8C67-257DC43DFAB8}"/>
              </a:ext>
            </a:extLst>
          </p:cNvPr>
          <p:cNvSpPr txBox="1">
            <a:spLocks noChangeArrowheads="1"/>
          </p:cNvSpPr>
          <p:nvPr/>
        </p:nvSpPr>
        <p:spPr bwMode="auto">
          <a:xfrm>
            <a:off x="839788" y="404813"/>
            <a:ext cx="82184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2208" tIns="45949" rIns="92208" bIns="45949">
            <a:spAutoFit/>
          </a:bodyPr>
          <a:lstStyle>
            <a:lvl1pPr marL="284163" indent="-282575" defTabSz="387350">
              <a:tabLst>
                <a:tab pos="284163" algn="l"/>
                <a:tab pos="1071563" algn="l"/>
                <a:tab pos="1860550" algn="l"/>
                <a:tab pos="2649538" algn="l"/>
                <a:tab pos="3436938" algn="l"/>
                <a:tab pos="4225925" algn="l"/>
                <a:tab pos="5014913" algn="l"/>
                <a:tab pos="5803900" algn="l"/>
                <a:tab pos="6591300" algn="l"/>
                <a:tab pos="7380288" algn="l"/>
                <a:tab pos="8169275" algn="l"/>
                <a:tab pos="8958263" algn="l"/>
              </a:tabLst>
              <a:defRPr>
                <a:solidFill>
                  <a:schemeClr val="tx1"/>
                </a:solidFill>
                <a:latin typeface="Arial" panose="020B0604020202020204" pitchFamily="34" charset="0"/>
                <a:ea typeface="MS PGothic" panose="020B0600070205080204" pitchFamily="34" charset="-128"/>
              </a:defRPr>
            </a:lvl1pPr>
            <a:lvl2pPr marL="742950" indent="-285750" defTabSz="387350">
              <a:tabLst>
                <a:tab pos="284163" algn="l"/>
                <a:tab pos="1071563" algn="l"/>
                <a:tab pos="1860550" algn="l"/>
                <a:tab pos="2649538" algn="l"/>
                <a:tab pos="3436938" algn="l"/>
                <a:tab pos="4225925" algn="l"/>
                <a:tab pos="5014913" algn="l"/>
                <a:tab pos="5803900" algn="l"/>
                <a:tab pos="6591300" algn="l"/>
                <a:tab pos="7380288" algn="l"/>
                <a:tab pos="8169275" algn="l"/>
                <a:tab pos="8958263" algn="l"/>
              </a:tabLst>
              <a:defRPr>
                <a:solidFill>
                  <a:schemeClr val="tx1"/>
                </a:solidFill>
                <a:latin typeface="Arial" panose="020B0604020202020204" pitchFamily="34" charset="0"/>
                <a:ea typeface="MS PGothic" panose="020B0600070205080204" pitchFamily="34" charset="-128"/>
              </a:defRPr>
            </a:lvl2pPr>
            <a:lvl3pPr marL="1143000" indent="-228600" defTabSz="387350">
              <a:tabLst>
                <a:tab pos="284163" algn="l"/>
                <a:tab pos="1071563" algn="l"/>
                <a:tab pos="1860550" algn="l"/>
                <a:tab pos="2649538" algn="l"/>
                <a:tab pos="3436938" algn="l"/>
                <a:tab pos="4225925" algn="l"/>
                <a:tab pos="5014913" algn="l"/>
                <a:tab pos="5803900" algn="l"/>
                <a:tab pos="6591300" algn="l"/>
                <a:tab pos="7380288" algn="l"/>
                <a:tab pos="8169275" algn="l"/>
                <a:tab pos="8958263" algn="l"/>
              </a:tabLst>
              <a:defRPr>
                <a:solidFill>
                  <a:schemeClr val="tx1"/>
                </a:solidFill>
                <a:latin typeface="Arial" panose="020B0604020202020204" pitchFamily="34" charset="0"/>
                <a:ea typeface="MS PGothic" panose="020B0600070205080204" pitchFamily="34" charset="-128"/>
              </a:defRPr>
            </a:lvl3pPr>
            <a:lvl4pPr marL="1600200" indent="-228600" defTabSz="387350">
              <a:tabLst>
                <a:tab pos="284163" algn="l"/>
                <a:tab pos="1071563" algn="l"/>
                <a:tab pos="1860550" algn="l"/>
                <a:tab pos="2649538" algn="l"/>
                <a:tab pos="3436938" algn="l"/>
                <a:tab pos="4225925" algn="l"/>
                <a:tab pos="5014913" algn="l"/>
                <a:tab pos="5803900" algn="l"/>
                <a:tab pos="6591300" algn="l"/>
                <a:tab pos="7380288" algn="l"/>
                <a:tab pos="8169275" algn="l"/>
                <a:tab pos="8958263" algn="l"/>
              </a:tabLst>
              <a:defRPr>
                <a:solidFill>
                  <a:schemeClr val="tx1"/>
                </a:solidFill>
                <a:latin typeface="Arial" panose="020B0604020202020204" pitchFamily="34" charset="0"/>
                <a:ea typeface="MS PGothic" panose="020B0600070205080204" pitchFamily="34" charset="-128"/>
              </a:defRPr>
            </a:lvl4pPr>
            <a:lvl5pPr marL="2057400" indent="-228600" defTabSz="387350">
              <a:tabLst>
                <a:tab pos="284163" algn="l"/>
                <a:tab pos="1071563" algn="l"/>
                <a:tab pos="1860550" algn="l"/>
                <a:tab pos="2649538" algn="l"/>
                <a:tab pos="3436938" algn="l"/>
                <a:tab pos="4225925" algn="l"/>
                <a:tab pos="5014913" algn="l"/>
                <a:tab pos="5803900" algn="l"/>
                <a:tab pos="6591300" algn="l"/>
                <a:tab pos="7380288" algn="l"/>
                <a:tab pos="8169275" algn="l"/>
                <a:tab pos="8958263" algn="l"/>
              </a:tabLst>
              <a:defRPr>
                <a:solidFill>
                  <a:schemeClr val="tx1"/>
                </a:solidFill>
                <a:latin typeface="Arial" panose="020B0604020202020204" pitchFamily="34" charset="0"/>
                <a:ea typeface="MS PGothic" panose="020B0600070205080204" pitchFamily="34" charset="-128"/>
              </a:defRPr>
            </a:lvl5pPr>
            <a:lvl6pPr marL="2514600" indent="-228600" defTabSz="387350" eaLnBrk="0" fontAlgn="base" hangingPunct="0">
              <a:spcBef>
                <a:spcPct val="0"/>
              </a:spcBef>
              <a:spcAft>
                <a:spcPct val="0"/>
              </a:spcAft>
              <a:tabLst>
                <a:tab pos="284163" algn="l"/>
                <a:tab pos="1071563" algn="l"/>
                <a:tab pos="1860550" algn="l"/>
                <a:tab pos="2649538" algn="l"/>
                <a:tab pos="3436938" algn="l"/>
                <a:tab pos="4225925" algn="l"/>
                <a:tab pos="5014913" algn="l"/>
                <a:tab pos="5803900" algn="l"/>
                <a:tab pos="6591300" algn="l"/>
                <a:tab pos="7380288" algn="l"/>
                <a:tab pos="8169275" algn="l"/>
                <a:tab pos="8958263" algn="l"/>
              </a:tabLst>
              <a:defRPr>
                <a:solidFill>
                  <a:schemeClr val="tx1"/>
                </a:solidFill>
                <a:latin typeface="Arial" panose="020B0604020202020204" pitchFamily="34" charset="0"/>
                <a:ea typeface="MS PGothic" panose="020B0600070205080204" pitchFamily="34" charset="-128"/>
              </a:defRPr>
            </a:lvl6pPr>
            <a:lvl7pPr marL="2971800" indent="-228600" defTabSz="387350" eaLnBrk="0" fontAlgn="base" hangingPunct="0">
              <a:spcBef>
                <a:spcPct val="0"/>
              </a:spcBef>
              <a:spcAft>
                <a:spcPct val="0"/>
              </a:spcAft>
              <a:tabLst>
                <a:tab pos="284163" algn="l"/>
                <a:tab pos="1071563" algn="l"/>
                <a:tab pos="1860550" algn="l"/>
                <a:tab pos="2649538" algn="l"/>
                <a:tab pos="3436938" algn="l"/>
                <a:tab pos="4225925" algn="l"/>
                <a:tab pos="5014913" algn="l"/>
                <a:tab pos="5803900" algn="l"/>
                <a:tab pos="6591300" algn="l"/>
                <a:tab pos="7380288" algn="l"/>
                <a:tab pos="8169275" algn="l"/>
                <a:tab pos="8958263" algn="l"/>
              </a:tabLst>
              <a:defRPr>
                <a:solidFill>
                  <a:schemeClr val="tx1"/>
                </a:solidFill>
                <a:latin typeface="Arial" panose="020B0604020202020204" pitchFamily="34" charset="0"/>
                <a:ea typeface="MS PGothic" panose="020B0600070205080204" pitchFamily="34" charset="-128"/>
              </a:defRPr>
            </a:lvl7pPr>
            <a:lvl8pPr marL="3429000" indent="-228600" defTabSz="387350" eaLnBrk="0" fontAlgn="base" hangingPunct="0">
              <a:spcBef>
                <a:spcPct val="0"/>
              </a:spcBef>
              <a:spcAft>
                <a:spcPct val="0"/>
              </a:spcAft>
              <a:tabLst>
                <a:tab pos="284163" algn="l"/>
                <a:tab pos="1071563" algn="l"/>
                <a:tab pos="1860550" algn="l"/>
                <a:tab pos="2649538" algn="l"/>
                <a:tab pos="3436938" algn="l"/>
                <a:tab pos="4225925" algn="l"/>
                <a:tab pos="5014913" algn="l"/>
                <a:tab pos="5803900" algn="l"/>
                <a:tab pos="6591300" algn="l"/>
                <a:tab pos="7380288" algn="l"/>
                <a:tab pos="8169275" algn="l"/>
                <a:tab pos="8958263" algn="l"/>
              </a:tabLst>
              <a:defRPr>
                <a:solidFill>
                  <a:schemeClr val="tx1"/>
                </a:solidFill>
                <a:latin typeface="Arial" panose="020B0604020202020204" pitchFamily="34" charset="0"/>
                <a:ea typeface="MS PGothic" panose="020B0600070205080204" pitchFamily="34" charset="-128"/>
              </a:defRPr>
            </a:lvl8pPr>
            <a:lvl9pPr marL="3886200" indent="-228600" defTabSz="387350" eaLnBrk="0" fontAlgn="base" hangingPunct="0">
              <a:spcBef>
                <a:spcPct val="0"/>
              </a:spcBef>
              <a:spcAft>
                <a:spcPct val="0"/>
              </a:spcAft>
              <a:tabLst>
                <a:tab pos="284163" algn="l"/>
                <a:tab pos="1071563" algn="l"/>
                <a:tab pos="1860550" algn="l"/>
                <a:tab pos="2649538" algn="l"/>
                <a:tab pos="3436938" algn="l"/>
                <a:tab pos="4225925" algn="l"/>
                <a:tab pos="5014913" algn="l"/>
                <a:tab pos="5803900" algn="l"/>
                <a:tab pos="6591300" algn="l"/>
                <a:tab pos="7380288" algn="l"/>
                <a:tab pos="8169275" algn="l"/>
                <a:tab pos="8958263" algn="l"/>
              </a:tabLst>
              <a:defRPr>
                <a:solidFill>
                  <a:schemeClr val="tx1"/>
                </a:solidFill>
                <a:latin typeface="Arial" panose="020B0604020202020204" pitchFamily="34" charset="0"/>
                <a:ea typeface="MS PGothic" panose="020B0600070205080204" pitchFamily="34" charset="-128"/>
              </a:defRPr>
            </a:lvl9pPr>
          </a:lstStyle>
          <a:p>
            <a:pPr eaLnBrk="1" hangingPunct="1">
              <a:buSzPct val="100000"/>
            </a:pPr>
            <a:r>
              <a:rPr lang="en-GB" altLang="en-US" sz="2800" b="1"/>
              <a:t>More extreme events – the 'textbook example'</a:t>
            </a:r>
          </a:p>
        </p:txBody>
      </p:sp>
      <p:sp>
        <p:nvSpPr>
          <p:cNvPr id="30725" name="TextBox 2">
            <a:extLst>
              <a:ext uri="{FF2B5EF4-FFF2-40B4-BE49-F238E27FC236}">
                <a16:creationId xmlns:a16="http://schemas.microsoft.com/office/drawing/2014/main" id="{B91FBE4C-4E63-4E7A-8BAC-53E67C5FA558}"/>
              </a:ext>
            </a:extLst>
          </p:cNvPr>
          <p:cNvSpPr txBox="1">
            <a:spLocks noChangeArrowheads="1"/>
          </p:cNvSpPr>
          <p:nvPr/>
        </p:nvSpPr>
        <p:spPr bwMode="auto">
          <a:xfrm>
            <a:off x="982663" y="5881688"/>
            <a:ext cx="1274762"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da-DK" altLang="en-US" sz="700" dirty="0"/>
              <a:t>Source: IRI/IFRC </a:t>
            </a:r>
            <a:r>
              <a:rPr lang="da-DK" altLang="en-US" sz="700" dirty="0" err="1"/>
              <a:t>Maproom</a:t>
            </a:r>
            <a:endParaRPr lang="en-GB" altLang="en-US" sz="700" dirty="0"/>
          </a:p>
        </p:txBody>
      </p:sp>
      <p:pic>
        <p:nvPicPr>
          <p:cNvPr id="11" name="Picture 6">
            <a:extLst>
              <a:ext uri="{FF2B5EF4-FFF2-40B4-BE49-F238E27FC236}">
                <a16:creationId xmlns:a16="http://schemas.microsoft.com/office/drawing/2014/main" id="{029C4D5E-42B9-45E3-BB08-DB520509B96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95550" y="2116138"/>
            <a:ext cx="6948488" cy="404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11">
            <a:extLst>
              <a:ext uri="{FF2B5EF4-FFF2-40B4-BE49-F238E27FC236}">
                <a16:creationId xmlns:a16="http://schemas.microsoft.com/office/drawing/2014/main" id="{E3FDB86D-11E9-43FD-9BCE-CAA1397628D2}"/>
              </a:ext>
            </a:extLst>
          </p:cNvPr>
          <p:cNvGrpSpPr>
            <a:grpSpLocks/>
          </p:cNvGrpSpPr>
          <p:nvPr/>
        </p:nvGrpSpPr>
        <p:grpSpPr bwMode="auto">
          <a:xfrm>
            <a:off x="2840039" y="3578226"/>
            <a:ext cx="6289675" cy="1469470"/>
            <a:chOff x="1316737" y="3578286"/>
            <a:chExt cx="6289200" cy="1468628"/>
          </a:xfrm>
        </p:grpSpPr>
        <p:sp>
          <p:nvSpPr>
            <p:cNvPr id="13" name="Rectangle 12">
              <a:extLst>
                <a:ext uri="{FF2B5EF4-FFF2-40B4-BE49-F238E27FC236}">
                  <a16:creationId xmlns:a16="http://schemas.microsoft.com/office/drawing/2014/main" id="{41582E02-4632-4C31-B4A7-BDC6347C776D}"/>
                </a:ext>
              </a:extLst>
            </p:cNvPr>
            <p:cNvSpPr/>
            <p:nvPr/>
          </p:nvSpPr>
          <p:spPr bwMode="auto">
            <a:xfrm>
              <a:off x="1316737" y="3578286"/>
              <a:ext cx="6289200" cy="821854"/>
            </a:xfrm>
            <a:prstGeom prst="rect">
              <a:avLst/>
            </a:prstGeom>
            <a:solidFill>
              <a:srgbClr val="DEEBF7">
                <a:alpha val="40000"/>
              </a:srgbClr>
            </a:solidFill>
            <a:ln w="12700">
              <a:solidFill>
                <a:srgbClr val="BBE0E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grpSp>
          <p:nvGrpSpPr>
            <p:cNvPr id="14" name="Group 20">
              <a:extLst>
                <a:ext uri="{FF2B5EF4-FFF2-40B4-BE49-F238E27FC236}">
                  <a16:creationId xmlns:a16="http://schemas.microsoft.com/office/drawing/2014/main" id="{BEBF92A3-1B00-41E1-9942-50B229E3E576}"/>
                </a:ext>
              </a:extLst>
            </p:cNvPr>
            <p:cNvGrpSpPr>
              <a:grpSpLocks/>
            </p:cNvGrpSpPr>
            <p:nvPr/>
          </p:nvGrpSpPr>
          <p:grpSpPr bwMode="auto">
            <a:xfrm>
              <a:off x="1435783" y="4677794"/>
              <a:ext cx="4216708" cy="369120"/>
              <a:chOff x="3953280" y="1836687"/>
              <a:chExt cx="4569684" cy="399866"/>
            </a:xfrm>
          </p:grpSpPr>
          <p:sp>
            <p:nvSpPr>
              <p:cNvPr id="15" name="Rectangle 14">
                <a:extLst>
                  <a:ext uri="{FF2B5EF4-FFF2-40B4-BE49-F238E27FC236}">
                    <a16:creationId xmlns:a16="http://schemas.microsoft.com/office/drawing/2014/main" id="{ED2507C8-38A7-4B85-B1FB-50E1B856A4CF}"/>
                  </a:ext>
                </a:extLst>
              </p:cNvPr>
              <p:cNvSpPr/>
              <p:nvPr/>
            </p:nvSpPr>
            <p:spPr>
              <a:xfrm>
                <a:off x="3953280" y="1871062"/>
                <a:ext cx="397380" cy="202812"/>
              </a:xfrm>
              <a:prstGeom prst="rect">
                <a:avLst/>
              </a:prstGeom>
              <a:solidFill>
                <a:srgbClr val="DEEBF7"/>
              </a:solidFill>
              <a:ln>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sp>
            <p:nvSpPr>
              <p:cNvPr id="16" name="TextBox 15">
                <a:extLst>
                  <a:ext uri="{FF2B5EF4-FFF2-40B4-BE49-F238E27FC236}">
                    <a16:creationId xmlns:a16="http://schemas.microsoft.com/office/drawing/2014/main" id="{5FFC143E-A1ED-4088-A447-379D994ED7F3}"/>
                  </a:ext>
                </a:extLst>
              </p:cNvPr>
              <p:cNvSpPr txBox="1"/>
              <p:nvPr/>
            </p:nvSpPr>
            <p:spPr>
              <a:xfrm>
                <a:off x="4383125" y="1836687"/>
                <a:ext cx="4139839" cy="399866"/>
              </a:xfrm>
              <a:prstGeom prst="rect">
                <a:avLst/>
              </a:prstGeom>
              <a:noFill/>
            </p:spPr>
            <p:txBody>
              <a:bodyPr wrap="square">
                <a:spAutoFit/>
              </a:bodyPr>
              <a:lstStyle/>
              <a:p>
                <a:pPr>
                  <a:defRPr/>
                </a:pPr>
                <a:r>
                  <a:rPr lang="en-GB" dirty="0"/>
                  <a:t>Historically manageable variation</a:t>
                </a:r>
              </a:p>
            </p:txBody>
          </p:sp>
        </p:grpSp>
      </p:grpSp>
      <p:grpSp>
        <p:nvGrpSpPr>
          <p:cNvPr id="17" name="Group 16">
            <a:extLst>
              <a:ext uri="{FF2B5EF4-FFF2-40B4-BE49-F238E27FC236}">
                <a16:creationId xmlns:a16="http://schemas.microsoft.com/office/drawing/2014/main" id="{397CBE81-AC22-4B89-855E-14BD32EDF567}"/>
              </a:ext>
            </a:extLst>
          </p:cNvPr>
          <p:cNvGrpSpPr>
            <a:grpSpLocks/>
          </p:cNvGrpSpPr>
          <p:nvPr/>
        </p:nvGrpSpPr>
        <p:grpSpPr bwMode="auto">
          <a:xfrm>
            <a:off x="2963862" y="2420939"/>
            <a:ext cx="6165853" cy="2952277"/>
            <a:chOff x="1440222" y="2420888"/>
            <a:chExt cx="6165716" cy="2952814"/>
          </a:xfrm>
        </p:grpSpPr>
        <p:sp>
          <p:nvSpPr>
            <p:cNvPr id="18" name="Isosceles Triangle 17">
              <a:extLst>
                <a:ext uri="{FF2B5EF4-FFF2-40B4-BE49-F238E27FC236}">
                  <a16:creationId xmlns:a16="http://schemas.microsoft.com/office/drawing/2014/main" id="{9D83F027-73AB-4B4E-BDC3-2A82CC086F4D}"/>
                </a:ext>
              </a:extLst>
            </p:cNvPr>
            <p:cNvSpPr/>
            <p:nvPr/>
          </p:nvSpPr>
          <p:spPr bwMode="auto">
            <a:xfrm rot="16200000">
              <a:off x="5761979" y="1734427"/>
              <a:ext cx="1157498" cy="2530420"/>
            </a:xfrm>
            <a:prstGeom prst="triangle">
              <a:avLst>
                <a:gd name="adj" fmla="val 0"/>
              </a:avLst>
            </a:prstGeom>
            <a:solidFill>
              <a:srgbClr val="9DC3E6">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p>
          </p:txBody>
        </p:sp>
        <p:grpSp>
          <p:nvGrpSpPr>
            <p:cNvPr id="19" name="Group 12">
              <a:extLst>
                <a:ext uri="{FF2B5EF4-FFF2-40B4-BE49-F238E27FC236}">
                  <a16:creationId xmlns:a16="http://schemas.microsoft.com/office/drawing/2014/main" id="{B88CA5E5-E2FE-4A73-8C01-24C350953D7F}"/>
                </a:ext>
              </a:extLst>
            </p:cNvPr>
            <p:cNvGrpSpPr>
              <a:grpSpLocks/>
            </p:cNvGrpSpPr>
            <p:nvPr/>
          </p:nvGrpSpPr>
          <p:grpSpPr bwMode="auto">
            <a:xfrm>
              <a:off x="1440222" y="5004303"/>
              <a:ext cx="2382363" cy="369399"/>
              <a:chOff x="3953929" y="2189997"/>
              <a:chExt cx="2581159" cy="400292"/>
            </a:xfrm>
          </p:grpSpPr>
          <p:sp>
            <p:nvSpPr>
              <p:cNvPr id="21" name="Rectangle 20">
                <a:extLst>
                  <a:ext uri="{FF2B5EF4-FFF2-40B4-BE49-F238E27FC236}">
                    <a16:creationId xmlns:a16="http://schemas.microsoft.com/office/drawing/2014/main" id="{848263DE-6F26-40DE-B355-5F6AF83ABE17}"/>
                  </a:ext>
                </a:extLst>
              </p:cNvPr>
              <p:cNvSpPr/>
              <p:nvPr/>
            </p:nvSpPr>
            <p:spPr>
              <a:xfrm>
                <a:off x="3953929" y="2309217"/>
                <a:ext cx="397303" cy="203028"/>
              </a:xfrm>
              <a:prstGeom prst="rect">
                <a:avLst/>
              </a:prstGeom>
              <a:solidFill>
                <a:srgbClr val="9DC3E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endParaRPr lang="en-GB" dirty="0"/>
              </a:p>
            </p:txBody>
          </p:sp>
          <p:sp>
            <p:nvSpPr>
              <p:cNvPr id="22" name="TextBox 21">
                <a:extLst>
                  <a:ext uri="{FF2B5EF4-FFF2-40B4-BE49-F238E27FC236}">
                    <a16:creationId xmlns:a16="http://schemas.microsoft.com/office/drawing/2014/main" id="{E91E30EC-BE94-47C3-9A9A-4FD7BAB7804F}"/>
                  </a:ext>
                </a:extLst>
              </p:cNvPr>
              <p:cNvSpPr txBox="1"/>
              <p:nvPr/>
            </p:nvSpPr>
            <p:spPr>
              <a:xfrm>
                <a:off x="4389883" y="2189997"/>
                <a:ext cx="2145205" cy="400292"/>
              </a:xfrm>
              <a:prstGeom prst="rect">
                <a:avLst/>
              </a:prstGeom>
              <a:noFill/>
            </p:spPr>
            <p:txBody>
              <a:bodyPr wrap="none">
                <a:spAutoFit/>
              </a:bodyPr>
              <a:lstStyle/>
              <a:p>
                <a:pPr>
                  <a:defRPr/>
                </a:pPr>
                <a:r>
                  <a:rPr lang="en-GB" dirty="0"/>
                  <a:t>Adaptation needs</a:t>
                </a:r>
              </a:p>
            </p:txBody>
          </p:sp>
        </p:grpSp>
        <p:sp>
          <p:nvSpPr>
            <p:cNvPr id="20" name="Isosceles Triangle 19">
              <a:extLst>
                <a:ext uri="{FF2B5EF4-FFF2-40B4-BE49-F238E27FC236}">
                  <a16:creationId xmlns:a16="http://schemas.microsoft.com/office/drawing/2014/main" id="{F253BC1B-A723-4A7F-85AF-A9D179A69485}"/>
                </a:ext>
              </a:extLst>
            </p:cNvPr>
            <p:cNvSpPr/>
            <p:nvPr/>
          </p:nvSpPr>
          <p:spPr bwMode="auto">
            <a:xfrm rot="16200000">
              <a:off x="6273249" y="3182491"/>
              <a:ext cx="122259" cy="2530420"/>
            </a:xfrm>
            <a:prstGeom prst="triangle">
              <a:avLst>
                <a:gd name="adj" fmla="val 100000"/>
              </a:avLst>
            </a:prstGeom>
            <a:solidFill>
              <a:schemeClr val="accent5">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p>
          </p:txBody>
        </p:sp>
      </p:grpSp>
      <p:grpSp>
        <p:nvGrpSpPr>
          <p:cNvPr id="4" name="Group 9">
            <a:extLst>
              <a:ext uri="{FF2B5EF4-FFF2-40B4-BE49-F238E27FC236}">
                <a16:creationId xmlns:a16="http://schemas.microsoft.com/office/drawing/2014/main" id="{FA44BCE5-D380-449F-BABC-28EB7CA1E72C}"/>
              </a:ext>
            </a:extLst>
          </p:cNvPr>
          <p:cNvGrpSpPr>
            <a:grpSpLocks/>
          </p:cNvGrpSpPr>
          <p:nvPr/>
        </p:nvGrpSpPr>
        <p:grpSpPr bwMode="auto">
          <a:xfrm>
            <a:off x="3270879" y="1265987"/>
            <a:ext cx="4502150" cy="1584325"/>
            <a:chOff x="1791" y="1043"/>
            <a:chExt cx="2201" cy="1013"/>
          </a:xfrm>
        </p:grpSpPr>
        <p:sp>
          <p:nvSpPr>
            <p:cNvPr id="30728" name="Text Box 10">
              <a:extLst>
                <a:ext uri="{FF2B5EF4-FFF2-40B4-BE49-F238E27FC236}">
                  <a16:creationId xmlns:a16="http://schemas.microsoft.com/office/drawing/2014/main" id="{E2C5BB42-3A8F-4BA0-9597-6B0CF15C67EC}"/>
                </a:ext>
              </a:extLst>
            </p:cNvPr>
            <p:cNvSpPr txBox="1">
              <a:spLocks noChangeArrowheads="1"/>
            </p:cNvSpPr>
            <p:nvPr/>
          </p:nvSpPr>
          <p:spPr bwMode="auto">
            <a:xfrm>
              <a:off x="1791" y="1043"/>
              <a:ext cx="145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da-DK" altLang="en-US" sz="2000" b="1"/>
                <a:t>New record highs</a:t>
              </a:r>
            </a:p>
          </p:txBody>
        </p:sp>
        <p:sp>
          <p:nvSpPr>
            <p:cNvPr id="30729" name="Freeform 11">
              <a:extLst>
                <a:ext uri="{FF2B5EF4-FFF2-40B4-BE49-F238E27FC236}">
                  <a16:creationId xmlns:a16="http://schemas.microsoft.com/office/drawing/2014/main" id="{599844DB-F260-48A8-B743-4AE34264A94A}"/>
                </a:ext>
              </a:extLst>
            </p:cNvPr>
            <p:cNvSpPr>
              <a:spLocks/>
            </p:cNvSpPr>
            <p:nvPr/>
          </p:nvSpPr>
          <p:spPr bwMode="auto">
            <a:xfrm>
              <a:off x="2936" y="1293"/>
              <a:ext cx="1056" cy="763"/>
            </a:xfrm>
            <a:custGeom>
              <a:avLst/>
              <a:gdLst>
                <a:gd name="T0" fmla="*/ 0 w 840"/>
                <a:gd name="T1" fmla="*/ 0 h 763"/>
                <a:gd name="T2" fmla="*/ 20681 w 840"/>
                <a:gd name="T3" fmla="*/ 763 h 763"/>
                <a:gd name="T4" fmla="*/ 0 60000 65536"/>
                <a:gd name="T5" fmla="*/ 0 60000 65536"/>
                <a:gd name="T6" fmla="*/ 0 w 840"/>
                <a:gd name="T7" fmla="*/ 0 h 763"/>
                <a:gd name="T8" fmla="*/ 840 w 840"/>
                <a:gd name="T9" fmla="*/ 763 h 763"/>
              </a:gdLst>
              <a:ahLst/>
              <a:cxnLst>
                <a:cxn ang="T4">
                  <a:pos x="T0" y="T1"/>
                </a:cxn>
                <a:cxn ang="T5">
                  <a:pos x="T2" y="T3"/>
                </a:cxn>
              </a:cxnLst>
              <a:rect l="T6" t="T7" r="T8" b="T9"/>
              <a:pathLst>
                <a:path w="840" h="763">
                  <a:moveTo>
                    <a:pt x="0" y="0"/>
                  </a:moveTo>
                  <a:lnTo>
                    <a:pt x="840" y="763"/>
                  </a:lnTo>
                </a:path>
              </a:pathLst>
            </a:custGeom>
            <a:noFill/>
            <a:ln w="73025">
              <a:solidFill>
                <a:schemeClr val="tx1"/>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GB"/>
            </a:p>
          </p:txBody>
        </p:sp>
      </p:grpSp>
      <p:grpSp>
        <p:nvGrpSpPr>
          <p:cNvPr id="8" name="Group 6">
            <a:extLst>
              <a:ext uri="{FF2B5EF4-FFF2-40B4-BE49-F238E27FC236}">
                <a16:creationId xmlns:a16="http://schemas.microsoft.com/office/drawing/2014/main" id="{57633D10-8F5E-4D2B-A404-E332878A19F7}"/>
              </a:ext>
            </a:extLst>
          </p:cNvPr>
          <p:cNvGrpSpPr>
            <a:grpSpLocks/>
          </p:cNvGrpSpPr>
          <p:nvPr/>
        </p:nvGrpSpPr>
        <p:grpSpPr bwMode="auto">
          <a:xfrm>
            <a:off x="8935498" y="1252747"/>
            <a:ext cx="2455862" cy="2479675"/>
            <a:chOff x="4695" y="1070"/>
            <a:chExt cx="1547" cy="1562"/>
          </a:xfrm>
        </p:grpSpPr>
        <p:sp>
          <p:nvSpPr>
            <p:cNvPr id="30726" name="Text Box 7">
              <a:extLst>
                <a:ext uri="{FF2B5EF4-FFF2-40B4-BE49-F238E27FC236}">
                  <a16:creationId xmlns:a16="http://schemas.microsoft.com/office/drawing/2014/main" id="{B6A25FC3-C967-4E68-ACBD-D7E8245C923C}"/>
                </a:ext>
              </a:extLst>
            </p:cNvPr>
            <p:cNvSpPr txBox="1">
              <a:spLocks noChangeArrowheads="1"/>
            </p:cNvSpPr>
            <p:nvPr/>
          </p:nvSpPr>
          <p:spPr bwMode="auto">
            <a:xfrm>
              <a:off x="4695" y="1070"/>
              <a:ext cx="154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da-DK" altLang="en-US" sz="2000" b="1">
                  <a:solidFill>
                    <a:srgbClr val="D60093"/>
                  </a:solidFill>
                </a:rPr>
                <a:t>Long term average</a:t>
              </a:r>
            </a:p>
          </p:txBody>
        </p:sp>
        <p:sp>
          <p:nvSpPr>
            <p:cNvPr id="30727" name="Freeform 8">
              <a:extLst>
                <a:ext uri="{FF2B5EF4-FFF2-40B4-BE49-F238E27FC236}">
                  <a16:creationId xmlns:a16="http://schemas.microsoft.com/office/drawing/2014/main" id="{051F578A-3BD5-4556-B97A-4083A63C855D}"/>
                </a:ext>
              </a:extLst>
            </p:cNvPr>
            <p:cNvSpPr>
              <a:spLocks/>
            </p:cNvSpPr>
            <p:nvPr/>
          </p:nvSpPr>
          <p:spPr bwMode="auto">
            <a:xfrm>
              <a:off x="4866" y="1429"/>
              <a:ext cx="512" cy="1203"/>
            </a:xfrm>
            <a:custGeom>
              <a:avLst/>
              <a:gdLst>
                <a:gd name="T0" fmla="*/ 509 w 512"/>
                <a:gd name="T1" fmla="*/ 0 h 1203"/>
                <a:gd name="T2" fmla="*/ 427 w 512"/>
                <a:gd name="T3" fmla="*/ 974 h 1203"/>
                <a:gd name="T4" fmla="*/ 0 w 512"/>
                <a:gd name="T5" fmla="*/ 1203 h 1203"/>
                <a:gd name="T6" fmla="*/ 0 60000 65536"/>
                <a:gd name="T7" fmla="*/ 0 60000 65536"/>
                <a:gd name="T8" fmla="*/ 0 60000 65536"/>
                <a:gd name="T9" fmla="*/ 0 w 512"/>
                <a:gd name="T10" fmla="*/ 0 h 1203"/>
                <a:gd name="T11" fmla="*/ 512 w 512"/>
                <a:gd name="T12" fmla="*/ 1203 h 1203"/>
              </a:gdLst>
              <a:ahLst/>
              <a:cxnLst>
                <a:cxn ang="T6">
                  <a:pos x="T0" y="T1"/>
                </a:cxn>
                <a:cxn ang="T7">
                  <a:pos x="T2" y="T3"/>
                </a:cxn>
                <a:cxn ang="T8">
                  <a:pos x="T4" y="T5"/>
                </a:cxn>
              </a:cxnLst>
              <a:rect l="T9" t="T10" r="T11" b="T12"/>
              <a:pathLst>
                <a:path w="512" h="1203">
                  <a:moveTo>
                    <a:pt x="509" y="0"/>
                  </a:moveTo>
                  <a:cubicBezTo>
                    <a:pt x="495" y="162"/>
                    <a:pt x="512" y="773"/>
                    <a:pt x="427" y="974"/>
                  </a:cubicBezTo>
                  <a:cubicBezTo>
                    <a:pt x="397" y="1179"/>
                    <a:pt x="89" y="1155"/>
                    <a:pt x="0" y="1203"/>
                  </a:cubicBezTo>
                </a:path>
              </a:pathLst>
            </a:custGeom>
            <a:noFill/>
            <a:ln w="76200">
              <a:solidFill>
                <a:srgbClr val="FF00FF"/>
              </a:solidFill>
              <a:round/>
              <a:headEnd type="non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en-GB"/>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 Box 1">
            <a:extLst>
              <a:ext uri="{FF2B5EF4-FFF2-40B4-BE49-F238E27FC236}">
                <a16:creationId xmlns:a16="http://schemas.microsoft.com/office/drawing/2014/main" id="{D493F9D9-9F1C-4B6D-925B-12313FBDA75C}"/>
              </a:ext>
            </a:extLst>
          </p:cNvPr>
          <p:cNvSpPr txBox="1">
            <a:spLocks noChangeArrowheads="1"/>
          </p:cNvSpPr>
          <p:nvPr/>
        </p:nvSpPr>
        <p:spPr bwMode="auto">
          <a:xfrm>
            <a:off x="982663" y="476250"/>
            <a:ext cx="8002587"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208" tIns="45949" rIns="92208" bIns="45949">
            <a:spAutoFit/>
          </a:bodyPr>
          <a:lstStyle>
            <a:lvl1pPr marL="284163" indent="-282575" defTabSz="387350">
              <a:tabLst>
                <a:tab pos="284163" algn="l"/>
                <a:tab pos="1071563" algn="l"/>
                <a:tab pos="1860550" algn="l"/>
                <a:tab pos="2649538" algn="l"/>
                <a:tab pos="3436938" algn="l"/>
                <a:tab pos="4225925" algn="l"/>
                <a:tab pos="5014913" algn="l"/>
                <a:tab pos="5803900" algn="l"/>
                <a:tab pos="6591300" algn="l"/>
                <a:tab pos="7380288" algn="l"/>
                <a:tab pos="8169275" algn="l"/>
                <a:tab pos="8958263" algn="l"/>
              </a:tabLst>
              <a:defRPr>
                <a:solidFill>
                  <a:schemeClr val="tx1"/>
                </a:solidFill>
                <a:latin typeface="Arial" panose="020B0604020202020204" pitchFamily="34" charset="0"/>
                <a:ea typeface="MS PGothic" panose="020B0600070205080204" pitchFamily="34" charset="-128"/>
              </a:defRPr>
            </a:lvl1pPr>
            <a:lvl2pPr marL="641350" indent="-247650" defTabSz="387350">
              <a:tabLst>
                <a:tab pos="284163" algn="l"/>
                <a:tab pos="1071563" algn="l"/>
                <a:tab pos="1860550" algn="l"/>
                <a:tab pos="2649538" algn="l"/>
                <a:tab pos="3436938" algn="l"/>
                <a:tab pos="4225925" algn="l"/>
                <a:tab pos="5014913" algn="l"/>
                <a:tab pos="5803900" algn="l"/>
                <a:tab pos="6591300" algn="l"/>
                <a:tab pos="7380288" algn="l"/>
                <a:tab pos="8169275" algn="l"/>
                <a:tab pos="8958263" algn="l"/>
              </a:tabLst>
              <a:defRPr>
                <a:solidFill>
                  <a:schemeClr val="tx1"/>
                </a:solidFill>
                <a:latin typeface="Arial" panose="020B0604020202020204" pitchFamily="34" charset="0"/>
                <a:ea typeface="MS PGothic" panose="020B0600070205080204" pitchFamily="34" charset="-128"/>
              </a:defRPr>
            </a:lvl2pPr>
            <a:lvl3pPr marL="985838" indent="-196850" defTabSz="387350">
              <a:tabLst>
                <a:tab pos="284163" algn="l"/>
                <a:tab pos="1071563" algn="l"/>
                <a:tab pos="1860550" algn="l"/>
                <a:tab pos="2649538" algn="l"/>
                <a:tab pos="3436938" algn="l"/>
                <a:tab pos="4225925" algn="l"/>
                <a:tab pos="5014913" algn="l"/>
                <a:tab pos="5803900" algn="l"/>
                <a:tab pos="6591300" algn="l"/>
                <a:tab pos="7380288" algn="l"/>
                <a:tab pos="8169275" algn="l"/>
                <a:tab pos="8958263" algn="l"/>
              </a:tabLst>
              <a:defRPr>
                <a:solidFill>
                  <a:schemeClr val="tx1"/>
                </a:solidFill>
                <a:latin typeface="Arial" panose="020B0604020202020204" pitchFamily="34" charset="0"/>
                <a:ea typeface="MS PGothic" panose="020B0600070205080204" pitchFamily="34" charset="-128"/>
              </a:defRPr>
            </a:lvl3pPr>
            <a:lvl4pPr marL="1379538" indent="-196850" defTabSz="387350">
              <a:tabLst>
                <a:tab pos="284163" algn="l"/>
                <a:tab pos="1071563" algn="l"/>
                <a:tab pos="1860550" algn="l"/>
                <a:tab pos="2649538" algn="l"/>
                <a:tab pos="3436938" algn="l"/>
                <a:tab pos="4225925" algn="l"/>
                <a:tab pos="5014913" algn="l"/>
                <a:tab pos="5803900" algn="l"/>
                <a:tab pos="6591300" algn="l"/>
                <a:tab pos="7380288" algn="l"/>
                <a:tab pos="8169275" algn="l"/>
                <a:tab pos="8958263" algn="l"/>
              </a:tabLst>
              <a:defRPr>
                <a:solidFill>
                  <a:schemeClr val="tx1"/>
                </a:solidFill>
                <a:latin typeface="Arial" panose="020B0604020202020204" pitchFamily="34" charset="0"/>
                <a:ea typeface="MS PGothic" panose="020B0600070205080204" pitchFamily="34" charset="-128"/>
              </a:defRPr>
            </a:lvl4pPr>
            <a:lvl5pPr marL="1774825" indent="-198438" defTabSz="387350">
              <a:tabLst>
                <a:tab pos="284163" algn="l"/>
                <a:tab pos="1071563" algn="l"/>
                <a:tab pos="1860550" algn="l"/>
                <a:tab pos="2649538" algn="l"/>
                <a:tab pos="3436938" algn="l"/>
                <a:tab pos="4225925" algn="l"/>
                <a:tab pos="5014913" algn="l"/>
                <a:tab pos="5803900" algn="l"/>
                <a:tab pos="6591300" algn="l"/>
                <a:tab pos="7380288" algn="l"/>
                <a:tab pos="8169275" algn="l"/>
                <a:tab pos="8958263" algn="l"/>
              </a:tabLst>
              <a:defRPr>
                <a:solidFill>
                  <a:schemeClr val="tx1"/>
                </a:solidFill>
                <a:latin typeface="Arial" panose="020B0604020202020204" pitchFamily="34" charset="0"/>
                <a:ea typeface="MS PGothic" panose="020B0600070205080204" pitchFamily="34" charset="-128"/>
              </a:defRPr>
            </a:lvl5pPr>
            <a:lvl6pPr marL="2232025" indent="-198438" defTabSz="387350" eaLnBrk="0" fontAlgn="base" hangingPunct="0">
              <a:spcBef>
                <a:spcPct val="0"/>
              </a:spcBef>
              <a:spcAft>
                <a:spcPct val="0"/>
              </a:spcAft>
              <a:tabLst>
                <a:tab pos="284163" algn="l"/>
                <a:tab pos="1071563" algn="l"/>
                <a:tab pos="1860550" algn="l"/>
                <a:tab pos="2649538" algn="l"/>
                <a:tab pos="3436938" algn="l"/>
                <a:tab pos="4225925" algn="l"/>
                <a:tab pos="5014913" algn="l"/>
                <a:tab pos="5803900" algn="l"/>
                <a:tab pos="6591300" algn="l"/>
                <a:tab pos="7380288" algn="l"/>
                <a:tab pos="8169275" algn="l"/>
                <a:tab pos="8958263" algn="l"/>
              </a:tabLst>
              <a:defRPr>
                <a:solidFill>
                  <a:schemeClr val="tx1"/>
                </a:solidFill>
                <a:latin typeface="Arial" panose="020B0604020202020204" pitchFamily="34" charset="0"/>
                <a:ea typeface="MS PGothic" panose="020B0600070205080204" pitchFamily="34" charset="-128"/>
              </a:defRPr>
            </a:lvl6pPr>
            <a:lvl7pPr marL="2689225" indent="-198438" defTabSz="387350" eaLnBrk="0" fontAlgn="base" hangingPunct="0">
              <a:spcBef>
                <a:spcPct val="0"/>
              </a:spcBef>
              <a:spcAft>
                <a:spcPct val="0"/>
              </a:spcAft>
              <a:tabLst>
                <a:tab pos="284163" algn="l"/>
                <a:tab pos="1071563" algn="l"/>
                <a:tab pos="1860550" algn="l"/>
                <a:tab pos="2649538" algn="l"/>
                <a:tab pos="3436938" algn="l"/>
                <a:tab pos="4225925" algn="l"/>
                <a:tab pos="5014913" algn="l"/>
                <a:tab pos="5803900" algn="l"/>
                <a:tab pos="6591300" algn="l"/>
                <a:tab pos="7380288" algn="l"/>
                <a:tab pos="8169275" algn="l"/>
                <a:tab pos="8958263" algn="l"/>
              </a:tabLst>
              <a:defRPr>
                <a:solidFill>
                  <a:schemeClr val="tx1"/>
                </a:solidFill>
                <a:latin typeface="Arial" panose="020B0604020202020204" pitchFamily="34" charset="0"/>
                <a:ea typeface="MS PGothic" panose="020B0600070205080204" pitchFamily="34" charset="-128"/>
              </a:defRPr>
            </a:lvl7pPr>
            <a:lvl8pPr marL="3146425" indent="-198438" defTabSz="387350" eaLnBrk="0" fontAlgn="base" hangingPunct="0">
              <a:spcBef>
                <a:spcPct val="0"/>
              </a:spcBef>
              <a:spcAft>
                <a:spcPct val="0"/>
              </a:spcAft>
              <a:tabLst>
                <a:tab pos="284163" algn="l"/>
                <a:tab pos="1071563" algn="l"/>
                <a:tab pos="1860550" algn="l"/>
                <a:tab pos="2649538" algn="l"/>
                <a:tab pos="3436938" algn="l"/>
                <a:tab pos="4225925" algn="l"/>
                <a:tab pos="5014913" algn="l"/>
                <a:tab pos="5803900" algn="l"/>
                <a:tab pos="6591300" algn="l"/>
                <a:tab pos="7380288" algn="l"/>
                <a:tab pos="8169275" algn="l"/>
                <a:tab pos="8958263" algn="l"/>
              </a:tabLst>
              <a:defRPr>
                <a:solidFill>
                  <a:schemeClr val="tx1"/>
                </a:solidFill>
                <a:latin typeface="Arial" panose="020B0604020202020204" pitchFamily="34" charset="0"/>
                <a:ea typeface="MS PGothic" panose="020B0600070205080204" pitchFamily="34" charset="-128"/>
              </a:defRPr>
            </a:lvl8pPr>
            <a:lvl9pPr marL="3603625" indent="-198438" defTabSz="387350" eaLnBrk="0" fontAlgn="base" hangingPunct="0">
              <a:spcBef>
                <a:spcPct val="0"/>
              </a:spcBef>
              <a:spcAft>
                <a:spcPct val="0"/>
              </a:spcAft>
              <a:tabLst>
                <a:tab pos="284163" algn="l"/>
                <a:tab pos="1071563" algn="l"/>
                <a:tab pos="1860550" algn="l"/>
                <a:tab pos="2649538" algn="l"/>
                <a:tab pos="3436938" algn="l"/>
                <a:tab pos="4225925" algn="l"/>
                <a:tab pos="5014913" algn="l"/>
                <a:tab pos="5803900" algn="l"/>
                <a:tab pos="6591300" algn="l"/>
                <a:tab pos="7380288" algn="l"/>
                <a:tab pos="8169275" algn="l"/>
                <a:tab pos="8958263" algn="l"/>
              </a:tabLst>
              <a:defRPr>
                <a:solidFill>
                  <a:schemeClr val="tx1"/>
                </a:solidFill>
                <a:latin typeface="Arial" panose="020B0604020202020204" pitchFamily="34" charset="0"/>
                <a:ea typeface="MS PGothic" panose="020B0600070205080204" pitchFamily="34" charset="-128"/>
              </a:defRPr>
            </a:lvl9pPr>
          </a:lstStyle>
          <a:p>
            <a:pPr eaLnBrk="1" hangingPunct="1"/>
            <a:r>
              <a:rPr lang="en-GB" altLang="en-US" sz="2800" b="1"/>
              <a:t>Shifts in seasonality </a:t>
            </a:r>
            <a:r>
              <a:rPr lang="en-GB" altLang="en-US" sz="2800" b="1" i="1"/>
              <a:t>and</a:t>
            </a:r>
            <a:r>
              <a:rPr lang="en-GB" altLang="en-US" sz="2800" b="1"/>
              <a:t> amount</a:t>
            </a:r>
          </a:p>
        </p:txBody>
      </p:sp>
      <p:pic>
        <p:nvPicPr>
          <p:cNvPr id="32770" name="Picture 2">
            <a:extLst>
              <a:ext uri="{FF2B5EF4-FFF2-40B4-BE49-F238E27FC236}">
                <a16:creationId xmlns:a16="http://schemas.microsoft.com/office/drawing/2014/main" id="{F14B921E-A6F7-4FBF-83EA-75879F895C3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3525" y="1441450"/>
            <a:ext cx="6642100" cy="38560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700" name="Text Box 3">
            <a:extLst>
              <a:ext uri="{FF2B5EF4-FFF2-40B4-BE49-F238E27FC236}">
                <a16:creationId xmlns:a16="http://schemas.microsoft.com/office/drawing/2014/main" id="{84B4E5AE-D182-4317-8D1E-0C365F56660F}"/>
              </a:ext>
            </a:extLst>
          </p:cNvPr>
          <p:cNvSpPr txBox="1">
            <a:spLocks noChangeArrowheads="1"/>
          </p:cNvSpPr>
          <p:nvPr/>
        </p:nvSpPr>
        <p:spPr bwMode="auto">
          <a:xfrm>
            <a:off x="6892925" y="2060575"/>
            <a:ext cx="5180013" cy="22631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208" tIns="45949" rIns="92208" bIns="45949">
            <a:spAutoFit/>
          </a:bodyPr>
          <a:lstStyle>
            <a:lvl1pPr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1pPr>
            <a:lvl2pPr marL="641350" indent="-24765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2pPr>
            <a:lvl3pPr marL="985838" indent="-19685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3pPr>
            <a:lvl4pPr marL="1379538" indent="-19685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4pPr>
            <a:lvl5pPr marL="1774825" indent="-198438"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5pPr>
            <a:lvl6pPr marL="2232025" indent="-198438"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6pPr>
            <a:lvl7pPr marL="2689225" indent="-198438"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7pPr>
            <a:lvl8pPr marL="3146425" indent="-198438"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8pPr>
            <a:lvl9pPr marL="3603625" indent="-198438"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9pPr>
          </a:lstStyle>
          <a:p>
            <a:pPr eaLnBrk="1" hangingPunct="1">
              <a:lnSpc>
                <a:spcPct val="150000"/>
              </a:lnSpc>
              <a:defRPr/>
            </a:pPr>
            <a:r>
              <a:rPr lang="en-US" altLang="en-US" sz="1600" b="1" dirty="0"/>
              <a:t>Example Indonesia - compared to 1961-90: </a:t>
            </a:r>
          </a:p>
          <a:p>
            <a:pPr marL="285750" indent="-285750" eaLnBrk="1" hangingPunct="1">
              <a:lnSpc>
                <a:spcPct val="150000"/>
              </a:lnSpc>
              <a:buFont typeface="Arial" panose="020B0604020202020204" pitchFamily="34" charset="0"/>
              <a:buChar char="•"/>
              <a:defRPr/>
            </a:pPr>
            <a:r>
              <a:rPr lang="en-US" altLang="en-US" sz="1600" dirty="0"/>
              <a:t>Onset of the wet season is </a:t>
            </a:r>
            <a:r>
              <a:rPr lang="en-US" altLang="en-US" sz="1600" b="1" dirty="0"/>
              <a:t>10 - 20 days later</a:t>
            </a:r>
          </a:p>
          <a:p>
            <a:pPr marL="285750" indent="-285750" eaLnBrk="1" hangingPunct="1">
              <a:lnSpc>
                <a:spcPct val="150000"/>
              </a:lnSpc>
              <a:buFont typeface="Arial" panose="020B0604020202020204" pitchFamily="34" charset="0"/>
              <a:buChar char="•"/>
              <a:defRPr/>
            </a:pPr>
            <a:r>
              <a:rPr lang="en-US" altLang="en-US" sz="1600" dirty="0"/>
              <a:t>Onset of the dry season is </a:t>
            </a:r>
            <a:r>
              <a:rPr lang="en-US" altLang="en-US" sz="1600" b="1" dirty="0"/>
              <a:t>10 - 60 days earlie</a:t>
            </a:r>
            <a:r>
              <a:rPr lang="en-US" altLang="en-US" sz="1600" b="1" dirty="0">
                <a:latin typeface="+mn-lt"/>
              </a:rPr>
              <a:t>r</a:t>
            </a:r>
          </a:p>
          <a:p>
            <a:pPr marL="285750" indent="-285750" eaLnBrk="1" hangingPunct="1">
              <a:lnSpc>
                <a:spcPct val="150000"/>
              </a:lnSpc>
              <a:buFont typeface="Arial" panose="020B0604020202020204" pitchFamily="34" charset="0"/>
              <a:buChar char="•"/>
              <a:defRPr/>
            </a:pPr>
            <a:r>
              <a:rPr lang="en-US" sz="1600" dirty="0">
                <a:latin typeface="+mn-lt"/>
                <a:ea typeface="MS Mincho" panose="02020609040205080304" pitchFamily="49" charset="-128"/>
                <a:cs typeface="Times New Roman" panose="02020603050405020304" pitchFamily="18" charset="0"/>
              </a:rPr>
              <a:t>Most of the rainfall now falls in January, when it used to fall in December</a:t>
            </a:r>
          </a:p>
          <a:p>
            <a:pPr marL="285750" indent="-285750" eaLnBrk="1" hangingPunct="1">
              <a:lnSpc>
                <a:spcPct val="150000"/>
              </a:lnSpc>
              <a:buFont typeface="Arial" panose="020B0604020202020204" pitchFamily="34" charset="0"/>
              <a:buChar char="•"/>
              <a:defRPr/>
            </a:pPr>
            <a:r>
              <a:rPr lang="en-US" sz="1600" dirty="0">
                <a:latin typeface="+mn-lt"/>
                <a:ea typeface="MS Mincho" panose="02020609040205080304" pitchFamily="49" charset="-128"/>
                <a:cs typeface="Times New Roman" panose="02020603050405020304" pitchFamily="18" charset="0"/>
              </a:rPr>
              <a:t>When it rains it pours</a:t>
            </a:r>
            <a:endParaRPr lang="en-US" altLang="en-US" sz="1600" b="1" dirty="0">
              <a:latin typeface="+mn-lt"/>
            </a:endParaRPr>
          </a:p>
        </p:txBody>
      </p:sp>
      <p:sp>
        <p:nvSpPr>
          <p:cNvPr id="32772" name="Text Box 3">
            <a:extLst>
              <a:ext uri="{FF2B5EF4-FFF2-40B4-BE49-F238E27FC236}">
                <a16:creationId xmlns:a16="http://schemas.microsoft.com/office/drawing/2014/main" id="{2D8FAD14-E3B7-4564-9C3A-AE7004EEBE2D}"/>
              </a:ext>
            </a:extLst>
          </p:cNvPr>
          <p:cNvSpPr txBox="1">
            <a:spLocks noChangeArrowheads="1"/>
          </p:cNvSpPr>
          <p:nvPr/>
        </p:nvSpPr>
        <p:spPr bwMode="auto">
          <a:xfrm>
            <a:off x="623888" y="5341938"/>
            <a:ext cx="1800225" cy="200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208" tIns="45949" rIns="92208" bIns="45949">
            <a:spAutoFit/>
          </a:bodyPr>
          <a:lstStyle>
            <a:lvl1pPr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1pPr>
            <a:lvl2pPr marL="641350" indent="-24765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2pPr>
            <a:lvl3pPr marL="985838" indent="-19685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3pPr>
            <a:lvl4pPr marL="1379538" indent="-19685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4pPr>
            <a:lvl5pPr marL="1774825" indent="-198438"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5pPr>
            <a:lvl6pPr marL="2232025" indent="-198438"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6pPr>
            <a:lvl7pPr marL="2689225" indent="-198438"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7pPr>
            <a:lvl8pPr marL="3146425" indent="-198438"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8pPr>
            <a:lvl9pPr marL="3603625" indent="-198438"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9pPr>
          </a:lstStyle>
          <a:p>
            <a:r>
              <a:rPr lang="en-GB" altLang="en-US" sz="700"/>
              <a:t>Based on Naylor et al. 2007</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DC76D7CD-1119-894A-901F-41E19FFA65D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 y="1"/>
            <a:ext cx="12192000" cy="6132262"/>
          </a:xfrm>
          <a:prstGeom prst="rect">
            <a:avLst/>
          </a:prstGeom>
        </p:spPr>
      </p:pic>
      <p:sp>
        <p:nvSpPr>
          <p:cNvPr id="3" name="Tekstvak 2">
            <a:extLst>
              <a:ext uri="{FF2B5EF4-FFF2-40B4-BE49-F238E27FC236}">
                <a16:creationId xmlns:a16="http://schemas.microsoft.com/office/drawing/2014/main" id="{A283A716-0871-D349-9F25-0BD57D002CF7}"/>
              </a:ext>
            </a:extLst>
          </p:cNvPr>
          <p:cNvSpPr txBox="1"/>
          <p:nvPr/>
        </p:nvSpPr>
        <p:spPr>
          <a:xfrm>
            <a:off x="6326647" y="6142695"/>
            <a:ext cx="5873146" cy="276999"/>
          </a:xfrm>
          <a:prstGeom prst="rect">
            <a:avLst/>
          </a:prstGeom>
          <a:noFill/>
        </p:spPr>
        <p:txBody>
          <a:bodyPr wrap="none" rtlCol="0">
            <a:spAutoFit/>
          </a:bodyPr>
          <a:lstStyle/>
          <a:p>
            <a:r>
              <a:rPr lang="en" sz="1200" dirty="0"/>
              <a:t>1883 Photo: USGS Photo/Israel Russell 2015 Photo: NPS Photo/Keenan Takahashi</a:t>
            </a:r>
            <a:endParaRPr lang="nl-NL" sz="1200" dirty="0"/>
          </a:p>
        </p:txBody>
      </p:sp>
    </p:spTree>
    <p:extLst>
      <p:ext uri="{BB962C8B-B14F-4D97-AF65-F5344CB8AC3E}">
        <p14:creationId xmlns:p14="http://schemas.microsoft.com/office/powerpoint/2010/main" val="1711885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ADD6AE9D-BD32-1B42-BD48-9CC6512A350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63696" y="919366"/>
            <a:ext cx="8192944" cy="5461962"/>
          </a:xfrm>
          <a:prstGeom prst="rect">
            <a:avLst/>
          </a:prstGeom>
        </p:spPr>
      </p:pic>
      <p:sp>
        <p:nvSpPr>
          <p:cNvPr id="6" name="Tekstvak 5">
            <a:extLst>
              <a:ext uri="{FF2B5EF4-FFF2-40B4-BE49-F238E27FC236}">
                <a16:creationId xmlns:a16="http://schemas.microsoft.com/office/drawing/2014/main" id="{97452EFE-1046-DA4E-B522-4FDDF54D3527}"/>
              </a:ext>
            </a:extLst>
          </p:cNvPr>
          <p:cNvSpPr txBox="1"/>
          <p:nvPr/>
        </p:nvSpPr>
        <p:spPr>
          <a:xfrm rot="16200000">
            <a:off x="11523897" y="4914181"/>
            <a:ext cx="1096994" cy="430887"/>
          </a:xfrm>
          <a:prstGeom prst="rect">
            <a:avLst/>
          </a:prstGeom>
          <a:noFill/>
        </p:spPr>
        <p:txBody>
          <a:bodyPr wrap="square" rtlCol="0">
            <a:spAutoFit/>
          </a:bodyPr>
          <a:lstStyle/>
          <a:p>
            <a:r>
              <a:rPr lang="nl-NL" sz="700" dirty="0"/>
              <a:t>Source: </a:t>
            </a:r>
            <a:r>
              <a:rPr lang="nl-NL" sz="800" dirty="0">
                <a:hlinkClick r:id="rId4"/>
              </a:rPr>
              <a:t>NOAAClimate</a:t>
            </a:r>
            <a:br>
              <a:rPr lang="nl-NL" sz="800" dirty="0"/>
            </a:br>
            <a:endParaRPr lang="nl-NL" sz="700" dirty="0"/>
          </a:p>
        </p:txBody>
      </p:sp>
      <p:sp>
        <p:nvSpPr>
          <p:cNvPr id="4" name="Tekstvak 7">
            <a:extLst>
              <a:ext uri="{FF2B5EF4-FFF2-40B4-BE49-F238E27FC236}">
                <a16:creationId xmlns:a16="http://schemas.microsoft.com/office/drawing/2014/main" id="{D0425F06-D217-46D8-A496-99930396266A}"/>
              </a:ext>
            </a:extLst>
          </p:cNvPr>
          <p:cNvSpPr txBox="1"/>
          <p:nvPr/>
        </p:nvSpPr>
        <p:spPr>
          <a:xfrm>
            <a:off x="719306" y="260648"/>
            <a:ext cx="8568952" cy="523220"/>
          </a:xfrm>
          <a:prstGeom prst="rect">
            <a:avLst/>
          </a:prstGeom>
          <a:noFill/>
        </p:spPr>
        <p:txBody>
          <a:bodyPr wrap="square" rtlCol="0">
            <a:spAutoFit/>
          </a:bodyPr>
          <a:lstStyle/>
          <a:p>
            <a:r>
              <a:rPr lang="nl-NL" sz="2800" b="1" dirty="0"/>
              <a:t>Much reduced sea ice in the Arctic ocean</a:t>
            </a:r>
          </a:p>
        </p:txBody>
      </p:sp>
      <p:pic>
        <p:nvPicPr>
          <p:cNvPr id="2" name="Picture 1">
            <a:extLst>
              <a:ext uri="{FF2B5EF4-FFF2-40B4-BE49-F238E27FC236}">
                <a16:creationId xmlns:a16="http://schemas.microsoft.com/office/drawing/2014/main" id="{696E6E21-11D4-422E-B372-5605481B5E7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1316" y="940679"/>
            <a:ext cx="3010784" cy="2560307"/>
          </a:xfrm>
          <a:prstGeom prst="rect">
            <a:avLst/>
          </a:prstGeom>
        </p:spPr>
      </p:pic>
      <p:sp>
        <p:nvSpPr>
          <p:cNvPr id="7" name="Tekstvak 5">
            <a:extLst>
              <a:ext uri="{FF2B5EF4-FFF2-40B4-BE49-F238E27FC236}">
                <a16:creationId xmlns:a16="http://schemas.microsoft.com/office/drawing/2014/main" id="{F7FF07D5-E861-4B96-8CF8-DDACC3CA4F84}"/>
              </a:ext>
            </a:extLst>
          </p:cNvPr>
          <p:cNvSpPr txBox="1"/>
          <p:nvPr/>
        </p:nvSpPr>
        <p:spPr>
          <a:xfrm>
            <a:off x="911424" y="3516977"/>
            <a:ext cx="1313018" cy="200055"/>
          </a:xfrm>
          <a:prstGeom prst="rect">
            <a:avLst/>
          </a:prstGeom>
          <a:noFill/>
        </p:spPr>
        <p:txBody>
          <a:bodyPr wrap="square" rtlCol="0">
            <a:spAutoFit/>
          </a:bodyPr>
          <a:lstStyle/>
          <a:p>
            <a:r>
              <a:rPr lang="nl-NL" sz="700" dirty="0"/>
              <a:t>Source: GlobaleChange.gov</a:t>
            </a:r>
          </a:p>
        </p:txBody>
      </p:sp>
      <p:pic>
        <p:nvPicPr>
          <p:cNvPr id="8" name="Picture 7">
            <a:extLst>
              <a:ext uri="{FF2B5EF4-FFF2-40B4-BE49-F238E27FC236}">
                <a16:creationId xmlns:a16="http://schemas.microsoft.com/office/drawing/2014/main" id="{DD1550B9-43B5-4A8E-8534-6855BAD858E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5461" y="3897739"/>
            <a:ext cx="3142494" cy="2493269"/>
          </a:xfrm>
          <a:prstGeom prst="rect">
            <a:avLst/>
          </a:prstGeom>
        </p:spPr>
      </p:pic>
    </p:spTree>
    <p:extLst>
      <p:ext uri="{BB962C8B-B14F-4D97-AF65-F5344CB8AC3E}">
        <p14:creationId xmlns:p14="http://schemas.microsoft.com/office/powerpoint/2010/main" val="33709933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3F5C0-9EA4-C844-BA72-89F1ED6DE206}"/>
              </a:ext>
            </a:extLst>
          </p:cNvPr>
          <p:cNvSpPr txBox="1">
            <a:spLocks/>
          </p:cNvSpPr>
          <p:nvPr/>
        </p:nvSpPr>
        <p:spPr>
          <a:xfrm>
            <a:off x="1992313" y="2349500"/>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defRPr/>
            </a:pPr>
            <a:r>
              <a:rPr lang="en-US" altLang="en-US" sz="3600" b="1" kern="0" dirty="0"/>
              <a:t>Impacts – what does it mean for the humanitarian sector?</a:t>
            </a:r>
          </a:p>
        </p:txBody>
      </p:sp>
      <p:sp>
        <p:nvSpPr>
          <p:cNvPr id="34818" name="Line 3">
            <a:extLst>
              <a:ext uri="{FF2B5EF4-FFF2-40B4-BE49-F238E27FC236}">
                <a16:creationId xmlns:a16="http://schemas.microsoft.com/office/drawing/2014/main" id="{4BBCCFA7-F637-49B8-BE28-EFE1854D2719}"/>
              </a:ext>
            </a:extLst>
          </p:cNvPr>
          <p:cNvSpPr>
            <a:spLocks noChangeShapeType="1"/>
          </p:cNvSpPr>
          <p:nvPr/>
        </p:nvSpPr>
        <p:spPr bwMode="auto">
          <a:xfrm flipV="1">
            <a:off x="2162175" y="3789363"/>
            <a:ext cx="7867650" cy="1905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6">
            <a:extLst>
              <a:ext uri="{FF2B5EF4-FFF2-40B4-BE49-F238E27FC236}">
                <a16:creationId xmlns:a16="http://schemas.microsoft.com/office/drawing/2014/main" id="{E9ABC920-8F27-4721-B347-07713149203F}"/>
              </a:ext>
            </a:extLst>
          </p:cNvPr>
          <p:cNvSpPr txBox="1">
            <a:spLocks noChangeArrowheads="1"/>
          </p:cNvSpPr>
          <p:nvPr/>
        </p:nvSpPr>
        <p:spPr bwMode="auto">
          <a:xfrm rot="1189918">
            <a:off x="841375" y="5773738"/>
            <a:ext cx="13366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da-DK" altLang="en-US" sz="1000"/>
              <a:t>(IPCC, SREX, 2012)</a:t>
            </a:r>
          </a:p>
        </p:txBody>
      </p:sp>
      <p:sp>
        <p:nvSpPr>
          <p:cNvPr id="7" name="Content Placeholder 5">
            <a:extLst>
              <a:ext uri="{FF2B5EF4-FFF2-40B4-BE49-F238E27FC236}">
                <a16:creationId xmlns:a16="http://schemas.microsoft.com/office/drawing/2014/main" id="{3967EC36-1AB9-414C-B797-4E644BA193E4}"/>
              </a:ext>
            </a:extLst>
          </p:cNvPr>
          <p:cNvSpPr txBox="1">
            <a:spLocks/>
          </p:cNvSpPr>
          <p:nvPr/>
        </p:nvSpPr>
        <p:spPr>
          <a:xfrm>
            <a:off x="5832475" y="2193701"/>
            <a:ext cx="4800600" cy="36115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gn="ctr">
              <a:buFont typeface="Wingdings" panose="05000000000000000000" pitchFamily="2" charset="2"/>
              <a:buNone/>
              <a:defRPr/>
            </a:pPr>
            <a:r>
              <a:rPr lang="ja-JP" altLang="en-US" sz="2400" i="1" kern="0" dirty="0"/>
              <a:t>“</a:t>
            </a:r>
            <a:r>
              <a:rPr lang="en-US" altLang="ja-JP" sz="2400" i="1" kern="0" dirty="0"/>
              <a:t>A changing climate leads to changes in the </a:t>
            </a:r>
            <a:r>
              <a:rPr lang="en-US" altLang="ja-JP" sz="2400" b="1" i="1" kern="0" dirty="0"/>
              <a:t>frequency</a:t>
            </a:r>
            <a:r>
              <a:rPr lang="en-US" altLang="ja-JP" sz="2400" i="1" kern="0" dirty="0"/>
              <a:t>, </a:t>
            </a:r>
            <a:r>
              <a:rPr lang="en-US" altLang="ja-JP" sz="2400" b="1" i="1" kern="0" dirty="0"/>
              <a:t>intensity</a:t>
            </a:r>
            <a:r>
              <a:rPr lang="en-US" altLang="ja-JP" sz="2400" i="1" kern="0" dirty="0"/>
              <a:t>, </a:t>
            </a:r>
            <a:r>
              <a:rPr lang="en-US" altLang="ja-JP" sz="2400" b="1" i="1" kern="0" dirty="0"/>
              <a:t>spatial extent</a:t>
            </a:r>
            <a:r>
              <a:rPr lang="en-US" altLang="ja-JP" sz="2400" i="1" kern="0" dirty="0"/>
              <a:t>, </a:t>
            </a:r>
            <a:r>
              <a:rPr lang="en-US" altLang="ja-JP" sz="2400" b="1" i="1" kern="0" dirty="0"/>
              <a:t>duration</a:t>
            </a:r>
            <a:r>
              <a:rPr lang="en-US" altLang="ja-JP" sz="2400" i="1" kern="0" dirty="0"/>
              <a:t>, and </a:t>
            </a:r>
            <a:r>
              <a:rPr lang="en-US" altLang="ja-JP" sz="2400" b="1" i="1" kern="0" dirty="0"/>
              <a:t>timing </a:t>
            </a:r>
            <a:r>
              <a:rPr lang="en-US" altLang="ja-JP" sz="2400" i="1" kern="0" dirty="0"/>
              <a:t>of extreme weather and climate events, and can result in </a:t>
            </a:r>
            <a:r>
              <a:rPr lang="en-US" altLang="ja-JP" sz="2400" b="1" i="1" kern="0" dirty="0"/>
              <a:t>unprecedented </a:t>
            </a:r>
            <a:r>
              <a:rPr lang="en-US" altLang="ja-JP" sz="2400" i="1" kern="0" dirty="0"/>
              <a:t>extreme weather and climate events.</a:t>
            </a:r>
            <a:r>
              <a:rPr lang="ja-JP" altLang="en-US" sz="2400" i="1" kern="0" dirty="0"/>
              <a:t>”</a:t>
            </a:r>
            <a:endParaRPr lang="en-US" altLang="en-US" sz="2400" i="1" kern="0" dirty="0"/>
          </a:p>
        </p:txBody>
      </p:sp>
      <p:pic>
        <p:nvPicPr>
          <p:cNvPr id="2" name="Picture 1">
            <a:extLst>
              <a:ext uri="{FF2B5EF4-FFF2-40B4-BE49-F238E27FC236}">
                <a16:creationId xmlns:a16="http://schemas.microsoft.com/office/drawing/2014/main" id="{4AA5CF96-2C7F-4E45-807A-A271CE8A269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200000">
            <a:off x="1079500" y="1490663"/>
            <a:ext cx="3406775" cy="4565650"/>
          </a:xfrm>
          <a:prstGeom prst="rect">
            <a:avLst/>
          </a:prstGeom>
          <a:noFill/>
          <a:ln>
            <a:noFill/>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3">
            <a:extLst>
              <a:ext uri="{FF2B5EF4-FFF2-40B4-BE49-F238E27FC236}">
                <a16:creationId xmlns:a16="http://schemas.microsoft.com/office/drawing/2014/main" id="{12133496-0C99-46E0-B624-901AB76AF32E}"/>
              </a:ext>
            </a:extLst>
          </p:cNvPr>
          <p:cNvSpPr txBox="1">
            <a:spLocks/>
          </p:cNvSpPr>
          <p:nvPr/>
        </p:nvSpPr>
        <p:spPr>
          <a:xfrm>
            <a:off x="1824038" y="347663"/>
            <a:ext cx="9966508"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defRPr/>
            </a:pPr>
            <a:r>
              <a:rPr lang="en-US" altLang="en-US" sz="2800" b="1" kern="0" dirty="0"/>
              <a:t>Climate change = changes in disaster patterns and risks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2" name="TextBox 4">
            <a:extLst>
              <a:ext uri="{FF2B5EF4-FFF2-40B4-BE49-F238E27FC236}">
                <a16:creationId xmlns:a16="http://schemas.microsoft.com/office/drawing/2014/main" id="{CDF2991C-6C48-4193-8D2D-A12A728495BA}"/>
              </a:ext>
            </a:extLst>
          </p:cNvPr>
          <p:cNvSpPr txBox="1">
            <a:spLocks noChangeArrowheads="1"/>
          </p:cNvSpPr>
          <p:nvPr/>
        </p:nvSpPr>
        <p:spPr bwMode="auto">
          <a:xfrm>
            <a:off x="2014538" y="649288"/>
            <a:ext cx="4679950" cy="576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96" tIns="41148" rIns="82296" bIns="41148">
            <a:spAutoFit/>
          </a:bodyPr>
          <a:lstStyle>
            <a:lvl1pPr defTabSz="822325">
              <a:defRPr>
                <a:solidFill>
                  <a:schemeClr val="tx1"/>
                </a:solidFill>
                <a:latin typeface="Arial" panose="020B0604020202020204" pitchFamily="34" charset="0"/>
                <a:ea typeface="MS PGothic" panose="020B0600070205080204" pitchFamily="34" charset="-128"/>
              </a:defRPr>
            </a:lvl1pPr>
            <a:lvl2pPr marL="742950" indent="-285750" defTabSz="822325">
              <a:defRPr>
                <a:solidFill>
                  <a:schemeClr val="tx1"/>
                </a:solidFill>
                <a:latin typeface="Arial" panose="020B0604020202020204" pitchFamily="34" charset="0"/>
                <a:ea typeface="MS PGothic" panose="020B0600070205080204" pitchFamily="34" charset="-128"/>
              </a:defRPr>
            </a:lvl2pPr>
            <a:lvl3pPr marL="1143000" indent="-228600" defTabSz="822325">
              <a:defRPr>
                <a:solidFill>
                  <a:schemeClr val="tx1"/>
                </a:solidFill>
                <a:latin typeface="Arial" panose="020B0604020202020204" pitchFamily="34" charset="0"/>
                <a:ea typeface="MS PGothic" panose="020B0600070205080204" pitchFamily="34" charset="-128"/>
              </a:defRPr>
            </a:lvl3pPr>
            <a:lvl4pPr marL="1600200" indent="-228600" defTabSz="822325">
              <a:defRPr>
                <a:solidFill>
                  <a:schemeClr val="tx1"/>
                </a:solidFill>
                <a:latin typeface="Arial" panose="020B0604020202020204" pitchFamily="34" charset="0"/>
                <a:ea typeface="MS PGothic" panose="020B0600070205080204" pitchFamily="34" charset="-128"/>
              </a:defRPr>
            </a:lvl4pPr>
            <a:lvl5pPr marL="2057400" indent="-228600" defTabSz="822325">
              <a:defRPr>
                <a:solidFill>
                  <a:schemeClr val="tx1"/>
                </a:solidFill>
                <a:latin typeface="Arial" panose="020B0604020202020204" pitchFamily="34" charset="0"/>
                <a:ea typeface="MS PGothic" panose="020B0600070205080204" pitchFamily="34" charset="-128"/>
              </a:defRPr>
            </a:lvl5pPr>
            <a:lvl6pPr marL="2514600" indent="-228600" defTabSz="82232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82232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82232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82232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GB" altLang="en-US" sz="3200" b="1" dirty="0">
                <a:solidFill>
                  <a:schemeClr val="bg1"/>
                </a:solidFill>
              </a:rPr>
              <a:t>Module objectives:</a:t>
            </a:r>
            <a:endParaRPr lang="en-GB" altLang="en-US" sz="2500" dirty="0">
              <a:solidFill>
                <a:schemeClr val="bg1"/>
              </a:solidFill>
            </a:endParaRPr>
          </a:p>
        </p:txBody>
      </p:sp>
      <p:sp>
        <p:nvSpPr>
          <p:cNvPr id="6" name="Subtitle 2">
            <a:extLst>
              <a:ext uri="{FF2B5EF4-FFF2-40B4-BE49-F238E27FC236}">
                <a16:creationId xmlns:a16="http://schemas.microsoft.com/office/drawing/2014/main" id="{AEB92BD1-7E99-D149-A6BC-307A7F87FC04}"/>
              </a:ext>
            </a:extLst>
          </p:cNvPr>
          <p:cNvSpPr txBox="1">
            <a:spLocks/>
          </p:cNvSpPr>
          <p:nvPr/>
        </p:nvSpPr>
        <p:spPr bwMode="auto">
          <a:xfrm>
            <a:off x="5159896" y="2132856"/>
            <a:ext cx="6575425" cy="385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8288" indent="-268288" algn="l" rtl="0" eaLnBrk="0" fontAlgn="base" hangingPunct="0">
              <a:spcBef>
                <a:spcPct val="20000"/>
              </a:spcBef>
              <a:spcAft>
                <a:spcPct val="0"/>
              </a:spcAft>
              <a:buClr>
                <a:srgbClr val="C00000"/>
              </a:buClr>
              <a:buSzPct val="80000"/>
              <a:buFont typeface="Wingdings" pitchFamily="2" charset="2"/>
              <a:buChar char="§"/>
              <a:defRPr sz="2200" kern="1200">
                <a:solidFill>
                  <a:schemeClr val="tx1"/>
                </a:solidFill>
                <a:latin typeface="Arial" charset="0"/>
                <a:ea typeface="MS PGothic" panose="020B0600070205080204" pitchFamily="34" charset="-128"/>
                <a:cs typeface="MS PGothic" panose="020B0600070205080204" pitchFamily="34" charset="-128"/>
              </a:defRPr>
            </a:lvl1pPr>
            <a:lvl2pPr marL="538163" indent="-269875" algn="l" rtl="0" eaLnBrk="0" fontAlgn="base" hangingPunct="0">
              <a:spcBef>
                <a:spcPct val="20000"/>
              </a:spcBef>
              <a:spcAft>
                <a:spcPct val="0"/>
              </a:spcAft>
              <a:buClr>
                <a:srgbClr val="C00000"/>
              </a:buClr>
              <a:buSzPct val="80000"/>
              <a:buFont typeface="Wingdings" pitchFamily="2" charset="2"/>
              <a:buChar char="§"/>
              <a:defRPr sz="2000" kern="1200">
                <a:solidFill>
                  <a:schemeClr val="tx1"/>
                </a:solidFill>
                <a:latin typeface="Arial" charset="0"/>
                <a:ea typeface="MS PGothic" panose="020B0600070205080204" pitchFamily="34" charset="-128"/>
                <a:cs typeface="Arial" charset="0"/>
              </a:defRPr>
            </a:lvl2pPr>
            <a:lvl3pPr marL="806450" indent="-268288" algn="l" rtl="0" eaLnBrk="0" fontAlgn="base" hangingPunct="0">
              <a:spcBef>
                <a:spcPct val="20000"/>
              </a:spcBef>
              <a:spcAft>
                <a:spcPct val="0"/>
              </a:spcAft>
              <a:buClr>
                <a:srgbClr val="C00000"/>
              </a:buClr>
              <a:buSzPct val="80000"/>
              <a:buFont typeface="Wingdings" pitchFamily="2" charset="2"/>
              <a:buChar char="§"/>
              <a:defRPr sz="2000" kern="1200">
                <a:solidFill>
                  <a:schemeClr val="tx1"/>
                </a:solidFill>
                <a:latin typeface="Arial" charset="0"/>
                <a:ea typeface="MS PGothic" panose="020B0600070205080204" pitchFamily="34" charset="-128"/>
                <a:cs typeface="Arial" charset="0"/>
              </a:defRPr>
            </a:lvl3pPr>
            <a:lvl4pPr marL="806450" indent="-268288" algn="l" rtl="0" eaLnBrk="0" fontAlgn="base" hangingPunct="0">
              <a:spcBef>
                <a:spcPct val="20000"/>
              </a:spcBef>
              <a:spcAft>
                <a:spcPct val="0"/>
              </a:spcAft>
              <a:buClr>
                <a:srgbClr val="C00000"/>
              </a:buClr>
              <a:buSzPct val="80000"/>
              <a:buFont typeface="Wingdings" pitchFamily="2" charset="2"/>
              <a:buChar char="§"/>
              <a:defRPr sz="2000" kern="1200">
                <a:solidFill>
                  <a:schemeClr val="tx1"/>
                </a:solidFill>
                <a:latin typeface="Arial" charset="0"/>
                <a:ea typeface="MS PGothic" panose="020B0600070205080204" pitchFamily="34" charset="-128"/>
                <a:cs typeface="Arial" charset="0"/>
              </a:defRPr>
            </a:lvl4pPr>
            <a:lvl5pPr marL="806450" indent="-268288" algn="l" rtl="0" eaLnBrk="0" fontAlgn="base" hangingPunct="0">
              <a:spcBef>
                <a:spcPct val="20000"/>
              </a:spcBef>
              <a:spcAft>
                <a:spcPct val="0"/>
              </a:spcAft>
              <a:buClr>
                <a:srgbClr val="C00000"/>
              </a:buClr>
              <a:buSzPct val="80000"/>
              <a:buFont typeface="Wingdings" pitchFamily="2" charset="2"/>
              <a:buChar char="§"/>
              <a:defRPr sz="2000" kern="1200">
                <a:solidFill>
                  <a:schemeClr val="tx1"/>
                </a:solidFill>
                <a:latin typeface="Arial" charset="0"/>
                <a:ea typeface="MS PGothic" panose="020B0600070205080204" pitchFamily="34" charset="-128"/>
                <a:cs typeface="Arial"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Wingdings" pitchFamily="2" charset="2"/>
              <a:buNone/>
              <a:defRPr/>
            </a:pPr>
            <a:r>
              <a:rPr lang="en-US" sz="2800" dirty="0">
                <a:solidFill>
                  <a:schemeClr val="bg1"/>
                </a:solidFill>
                <a:effectLst>
                  <a:outerShdw blurRad="38100" dist="38100" dir="2700000" sx="0" sy="0" algn="tl">
                    <a:srgbClr val="000000"/>
                  </a:outerShdw>
                </a:effectLst>
                <a:latin typeface="Helvetica"/>
                <a:cs typeface="Helvetica" panose="020B0604020202020204" pitchFamily="34" charset="0"/>
              </a:rPr>
              <a:t>To understand:</a:t>
            </a:r>
          </a:p>
          <a:p>
            <a:pPr>
              <a:defRPr/>
            </a:pPr>
            <a:r>
              <a:rPr lang="en-US" sz="2800" b="1" dirty="0">
                <a:solidFill>
                  <a:schemeClr val="bg1"/>
                </a:solidFill>
                <a:effectLst>
                  <a:outerShdw blurRad="38100" dist="38100" dir="2700000" sx="0" sy="0" algn="tl">
                    <a:srgbClr val="000000"/>
                  </a:outerShdw>
                </a:effectLst>
                <a:latin typeface="Helvetica"/>
                <a:cs typeface="Helvetica" panose="020B0604020202020204" pitchFamily="34" charset="0"/>
              </a:rPr>
              <a:t>Why and how </a:t>
            </a:r>
            <a:r>
              <a:rPr lang="en-US" sz="2800" dirty="0">
                <a:solidFill>
                  <a:schemeClr val="bg1"/>
                </a:solidFill>
                <a:effectLst>
                  <a:outerShdw blurRad="38100" dist="38100" dir="2700000" sx="0" sy="0" algn="tl">
                    <a:srgbClr val="000000"/>
                  </a:outerShdw>
                </a:effectLst>
                <a:latin typeface="Helvetica"/>
                <a:cs typeface="Helvetica" panose="020B0604020202020204" pitchFamily="34" charset="0"/>
              </a:rPr>
              <a:t>is</a:t>
            </a:r>
            <a:r>
              <a:rPr lang="en-US" sz="2800" b="1" dirty="0">
                <a:solidFill>
                  <a:schemeClr val="bg1"/>
                </a:solidFill>
                <a:effectLst>
                  <a:outerShdw blurRad="38100" dist="38100" dir="2700000" sx="0" sy="0" algn="tl">
                    <a:srgbClr val="000000"/>
                  </a:outerShdw>
                </a:effectLst>
                <a:latin typeface="Helvetica"/>
                <a:cs typeface="Helvetica" panose="020B0604020202020204" pitchFamily="34" charset="0"/>
              </a:rPr>
              <a:t> </a:t>
            </a:r>
            <a:r>
              <a:rPr lang="en-US" sz="2800" dirty="0">
                <a:solidFill>
                  <a:schemeClr val="bg1"/>
                </a:solidFill>
                <a:effectLst>
                  <a:outerShdw blurRad="38100" dist="38100" dir="2700000" sx="0" sy="0" algn="tl">
                    <a:srgbClr val="000000"/>
                  </a:outerShdw>
                </a:effectLst>
                <a:latin typeface="Helvetica"/>
                <a:cs typeface="Helvetica" panose="020B0604020202020204" pitchFamily="34" charset="0"/>
              </a:rPr>
              <a:t>the climate changing?</a:t>
            </a:r>
            <a:endParaRPr lang="en-US" sz="2800" dirty="0">
              <a:solidFill>
                <a:schemeClr val="bg1"/>
              </a:solidFill>
              <a:effectLst>
                <a:outerShdw blurRad="38100" dist="38100" dir="2700000" sx="0" sy="0" algn="tl">
                  <a:srgbClr val="000000"/>
                </a:outerShdw>
              </a:effectLst>
              <a:latin typeface="Helvetica" panose="020B0604020202020204" pitchFamily="34" charset="0"/>
              <a:cs typeface="Helvetica" panose="020B0604020202020204" pitchFamily="34" charset="0"/>
            </a:endParaRPr>
          </a:p>
          <a:p>
            <a:pPr>
              <a:defRPr/>
            </a:pPr>
            <a:r>
              <a:rPr lang="en-US" sz="2800" b="1" dirty="0">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What</a:t>
            </a:r>
            <a:r>
              <a:rPr lang="en-US" sz="2800" dirty="0">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 does it mean for humanitarians?</a:t>
            </a:r>
          </a:p>
          <a:p>
            <a:pPr>
              <a:defRPr/>
            </a:pPr>
            <a:r>
              <a:rPr lang="en-US" sz="2800" b="1" dirty="0">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What</a:t>
            </a:r>
            <a:r>
              <a:rPr lang="en-US" sz="2800" dirty="0">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 are the differences between a 1ºC world (now) and a 1.5ºC or 3ºC world (</a:t>
            </a:r>
            <a:r>
              <a:rPr lang="en-US" sz="2800">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where we may </a:t>
            </a:r>
            <a:r>
              <a:rPr lang="en-US" sz="2800" dirty="0">
                <a:solidFill>
                  <a:schemeClr val="bg1"/>
                </a:solidFill>
                <a:effectLst>
                  <a:outerShdw blurRad="38100" dist="38100" dir="2700000" algn="tl">
                    <a:srgbClr val="000000">
                      <a:alpha val="43137"/>
                    </a:srgbClr>
                  </a:outerShdw>
                </a:effectLst>
                <a:latin typeface="Helvetica" panose="020B0604020202020204" pitchFamily="34" charset="0"/>
                <a:cs typeface="Helvetica" panose="020B0604020202020204" pitchFamily="34" charset="0"/>
              </a:rPr>
              <a:t>be heading)?</a:t>
            </a:r>
          </a:p>
          <a:p>
            <a:pPr marL="557213" indent="-557213">
              <a:buFont typeface="+mj-lt"/>
              <a:buAutoNum type="arabicPeriod"/>
              <a:defRPr/>
            </a:pPr>
            <a:endParaRPr lang="en-US" sz="2700" dirty="0"/>
          </a:p>
        </p:txBody>
      </p:sp>
      <p:pic>
        <p:nvPicPr>
          <p:cNvPr id="5" name="Picture 4" descr="Image result for globe seen from space nasa">
            <a:extLst>
              <a:ext uri="{FF2B5EF4-FFF2-40B4-BE49-F238E27FC236}">
                <a16:creationId xmlns:a16="http://schemas.microsoft.com/office/drawing/2014/main" id="{953F6FB8-AF96-4A74-8049-415465F56CB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63352" y="1556792"/>
            <a:ext cx="4464496" cy="446449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2">
            <a:extLst>
              <a:ext uri="{FF2B5EF4-FFF2-40B4-BE49-F238E27FC236}">
                <a16:creationId xmlns:a16="http://schemas.microsoft.com/office/drawing/2014/main" id="{FF7DAC64-61CD-4BEF-A49A-04402A59DBCF}"/>
              </a:ext>
            </a:extLst>
          </p:cNvPr>
          <p:cNvSpPr txBox="1">
            <a:spLocks noChangeArrowheads="1"/>
          </p:cNvSpPr>
          <p:nvPr/>
        </p:nvSpPr>
        <p:spPr bwMode="auto">
          <a:xfrm>
            <a:off x="898525" y="5965825"/>
            <a:ext cx="728084"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da-DK" altLang="en-US" sz="700" dirty="0">
                <a:solidFill>
                  <a:schemeClr val="bg1"/>
                </a:solidFill>
              </a:rPr>
              <a:t>Image: NASA</a:t>
            </a:r>
            <a:endParaRPr lang="en-GB" altLang="en-US" sz="7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a:extLst>
              <a:ext uri="{FF2B5EF4-FFF2-40B4-BE49-F238E27FC236}">
                <a16:creationId xmlns:a16="http://schemas.microsoft.com/office/drawing/2014/main" id="{C28A558F-9194-4CBF-A11E-45DFA5761D39}"/>
              </a:ext>
            </a:extLst>
          </p:cNvPr>
          <p:cNvSpPr>
            <a:spLocks/>
          </p:cNvSpPr>
          <p:nvPr/>
        </p:nvSpPr>
        <p:spPr bwMode="auto">
          <a:xfrm>
            <a:off x="982663" y="188913"/>
            <a:ext cx="8569325"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800" b="1"/>
              <a:t>Rising temperatures – more heat waves</a:t>
            </a:r>
          </a:p>
        </p:txBody>
      </p:sp>
      <p:pic>
        <p:nvPicPr>
          <p:cNvPr id="37890" name="Picture 2" descr="Image result for europe heat wave 2018 attribution">
            <a:extLst>
              <a:ext uri="{FF2B5EF4-FFF2-40B4-BE49-F238E27FC236}">
                <a16:creationId xmlns:a16="http://schemas.microsoft.com/office/drawing/2014/main" id="{71FB3D20-80A3-4E02-9BDA-34ABC1EF63A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55688" y="908050"/>
            <a:ext cx="9204325"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454FD3A-6E0A-40D8-A4A8-3EDB3366E22D}"/>
              </a:ext>
            </a:extLst>
          </p:cNvPr>
          <p:cNvSpPr>
            <a:spLocks noChangeArrowheads="1"/>
          </p:cNvSpPr>
          <p:nvPr/>
        </p:nvSpPr>
        <p:spPr bwMode="auto">
          <a:xfrm>
            <a:off x="100013" y="2041525"/>
            <a:ext cx="6192837" cy="3690938"/>
          </a:xfrm>
          <a:prstGeom prst="rect">
            <a:avLst/>
          </a:prstGeom>
          <a:solidFill>
            <a:srgbClr val="FFFFFF">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marL="268288" indent="-268288">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spcBef>
                <a:spcPct val="20000"/>
              </a:spcBef>
              <a:buClr>
                <a:srgbClr val="C00000"/>
              </a:buClr>
              <a:buSzPct val="80000"/>
              <a:buFont typeface="Wingdings" panose="05000000000000000000" pitchFamily="2" charset="2"/>
              <a:buChar char="§"/>
            </a:pPr>
            <a:r>
              <a:rPr lang="en-US" altLang="en-US" sz="2200"/>
              <a:t>Rainfall seasons around the world may shift </a:t>
            </a:r>
            <a:r>
              <a:rPr lang="en-US" altLang="en-US" sz="2200">
                <a:sym typeface="Wingdings" panose="05000000000000000000" pitchFamily="2" charset="2"/>
              </a:rPr>
              <a:t> </a:t>
            </a:r>
            <a:r>
              <a:rPr lang="en-US" altLang="en-US" sz="2200" b="1">
                <a:sym typeface="Wingdings" panose="05000000000000000000" pitchFamily="2" charset="2"/>
              </a:rPr>
              <a:t>major implications for global agriculture</a:t>
            </a:r>
            <a:endParaRPr lang="en-US" altLang="en-US" sz="2200"/>
          </a:p>
          <a:p>
            <a:pPr>
              <a:spcBef>
                <a:spcPct val="20000"/>
              </a:spcBef>
              <a:buClr>
                <a:srgbClr val="C00000"/>
              </a:buClr>
              <a:buSzPct val="80000"/>
              <a:buFont typeface="Wingdings" panose="05000000000000000000" pitchFamily="2" charset="2"/>
              <a:buChar char="§"/>
            </a:pPr>
            <a:r>
              <a:rPr lang="en-US" altLang="en-US" sz="2200"/>
              <a:t>Amount of rainfall in each region might change</a:t>
            </a:r>
          </a:p>
          <a:p>
            <a:pPr>
              <a:spcBef>
                <a:spcPct val="20000"/>
              </a:spcBef>
              <a:buClr>
                <a:srgbClr val="C00000"/>
              </a:buClr>
              <a:buSzPct val="80000"/>
              <a:buFont typeface="Wingdings" panose="05000000000000000000" pitchFamily="2" charset="2"/>
              <a:buChar char="§"/>
            </a:pPr>
            <a:r>
              <a:rPr lang="en-US" altLang="en-US" sz="2200"/>
              <a:t>Number of extremely rainy events might increase in many places </a:t>
            </a:r>
            <a:r>
              <a:rPr lang="en-US" altLang="en-US" sz="2200">
                <a:sym typeface="Wingdings" panose="05000000000000000000" pitchFamily="2" charset="2"/>
              </a:rPr>
              <a:t> </a:t>
            </a:r>
            <a:r>
              <a:rPr lang="en-US" altLang="en-US" sz="2200" b="1">
                <a:sym typeface="Wingdings" panose="05000000000000000000" pitchFamily="2" charset="2"/>
              </a:rPr>
              <a:t>changes in floods and water flows</a:t>
            </a:r>
            <a:endParaRPr lang="en-US" altLang="en-US" sz="2200"/>
          </a:p>
          <a:p>
            <a:pPr>
              <a:spcBef>
                <a:spcPct val="20000"/>
              </a:spcBef>
              <a:buClr>
                <a:srgbClr val="C00000"/>
              </a:buClr>
              <a:buSzPct val="80000"/>
              <a:buFont typeface="Wingdings" panose="05000000000000000000" pitchFamily="2" charset="2"/>
              <a:buChar char="§"/>
            </a:pPr>
            <a:r>
              <a:rPr lang="en-US" altLang="en-US" sz="2200"/>
              <a:t>Other places could see an increased number/duration of dry spells </a:t>
            </a:r>
            <a:r>
              <a:rPr lang="en-US" altLang="en-US" sz="2200">
                <a:sym typeface="Wingdings" panose="05000000000000000000" pitchFamily="2" charset="2"/>
              </a:rPr>
              <a:t> </a:t>
            </a:r>
            <a:r>
              <a:rPr lang="en-US" altLang="en-US" sz="2200" b="1">
                <a:sym typeface="Wingdings" panose="05000000000000000000" pitchFamily="2" charset="2"/>
              </a:rPr>
              <a:t>water stress for vulnerable populations</a:t>
            </a:r>
            <a:endParaRPr lang="en-US" altLang="en-US" sz="2200" b="1"/>
          </a:p>
        </p:txBody>
      </p:sp>
      <p:sp>
        <p:nvSpPr>
          <p:cNvPr id="39939" name="Title 1">
            <a:extLst>
              <a:ext uri="{FF2B5EF4-FFF2-40B4-BE49-F238E27FC236}">
                <a16:creationId xmlns:a16="http://schemas.microsoft.com/office/drawing/2014/main" id="{4EADE73E-75B5-4CF0-BFBF-24DD8EE1FBF7}"/>
              </a:ext>
            </a:extLst>
          </p:cNvPr>
          <p:cNvSpPr>
            <a:spLocks/>
          </p:cNvSpPr>
          <p:nvPr/>
        </p:nvSpPr>
        <p:spPr bwMode="auto">
          <a:xfrm>
            <a:off x="623888" y="333375"/>
            <a:ext cx="8351837"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800" b="1">
                <a:solidFill>
                  <a:schemeClr val="bg1"/>
                </a:solidFill>
              </a:rPr>
              <a:t>Changing rainfall patterns – floods and drought</a:t>
            </a:r>
            <a:endParaRPr lang="en-US" altLang="en-US" sz="2800" b="1" i="1">
              <a:solidFill>
                <a:schemeClr val="bg1"/>
              </a:solidFill>
            </a:endParaRPr>
          </a:p>
        </p:txBody>
      </p:sp>
      <p:grpSp>
        <p:nvGrpSpPr>
          <p:cNvPr id="2" name="Group 1">
            <a:extLst>
              <a:ext uri="{FF2B5EF4-FFF2-40B4-BE49-F238E27FC236}">
                <a16:creationId xmlns:a16="http://schemas.microsoft.com/office/drawing/2014/main" id="{BD4C11F4-FAD6-448C-A79D-D6E514A29A95}"/>
              </a:ext>
            </a:extLst>
          </p:cNvPr>
          <p:cNvGrpSpPr>
            <a:grpSpLocks/>
          </p:cNvGrpSpPr>
          <p:nvPr/>
        </p:nvGrpSpPr>
        <p:grpSpPr bwMode="auto">
          <a:xfrm>
            <a:off x="8050213" y="2106613"/>
            <a:ext cx="4067175" cy="3584575"/>
            <a:chOff x="8060719" y="1196752"/>
            <a:chExt cx="4067473" cy="3583920"/>
          </a:xfrm>
        </p:grpSpPr>
        <p:sp>
          <p:nvSpPr>
            <p:cNvPr id="39945" name="Text Box 15">
              <a:extLst>
                <a:ext uri="{FF2B5EF4-FFF2-40B4-BE49-F238E27FC236}">
                  <a16:creationId xmlns:a16="http://schemas.microsoft.com/office/drawing/2014/main" id="{C425EBD0-7916-489B-A6A5-58CB1281607B}"/>
                </a:ext>
              </a:extLst>
            </p:cNvPr>
            <p:cNvSpPr txBox="1">
              <a:spLocks noChangeArrowheads="1"/>
            </p:cNvSpPr>
            <p:nvPr/>
          </p:nvSpPr>
          <p:spPr bwMode="auto">
            <a:xfrm>
              <a:off x="8063064" y="1196752"/>
              <a:ext cx="4065128" cy="35362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da-DK" altLang="en-US" b="1"/>
                <a:t>       Rainfall on very wet days</a:t>
              </a:r>
            </a:p>
          </p:txBody>
        </p:sp>
        <p:pic>
          <p:nvPicPr>
            <p:cNvPr id="39946" name="Picture 2" descr="https://www.ipcc.ch/site/assets/uploads/2018/02/FigTS_TFE.9-1.jpg">
              <a:extLst>
                <a:ext uri="{FF2B5EF4-FFF2-40B4-BE49-F238E27FC236}">
                  <a16:creationId xmlns:a16="http://schemas.microsoft.com/office/drawing/2014/main" id="{78FEFD76-5B45-46FE-A0C8-36330EB1C2D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060719" y="1540312"/>
              <a:ext cx="4067473" cy="3240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15">
            <a:extLst>
              <a:ext uri="{FF2B5EF4-FFF2-40B4-BE49-F238E27FC236}">
                <a16:creationId xmlns:a16="http://schemas.microsoft.com/office/drawing/2014/main" id="{BFE7441A-DCF7-4C44-ADCD-CF0A4F638F93}"/>
              </a:ext>
            </a:extLst>
          </p:cNvPr>
          <p:cNvGrpSpPr>
            <a:grpSpLocks/>
          </p:cNvGrpSpPr>
          <p:nvPr/>
        </p:nvGrpSpPr>
        <p:grpSpPr bwMode="auto">
          <a:xfrm>
            <a:off x="9260343" y="2565400"/>
            <a:ext cx="842962" cy="2592388"/>
            <a:chOff x="3679" y="1484"/>
            <a:chExt cx="531" cy="1868"/>
          </a:xfrm>
        </p:grpSpPr>
        <p:sp>
          <p:nvSpPr>
            <p:cNvPr id="11" name="Right Arrow 7">
              <a:extLst>
                <a:ext uri="{FF2B5EF4-FFF2-40B4-BE49-F238E27FC236}">
                  <a16:creationId xmlns:a16="http://schemas.microsoft.com/office/drawing/2014/main" id="{06CEF375-4D93-4475-9A19-2B009290D16B}"/>
                </a:ext>
              </a:extLst>
            </p:cNvPr>
            <p:cNvSpPr>
              <a:spLocks noChangeArrowheads="1"/>
            </p:cNvSpPr>
            <p:nvPr/>
          </p:nvSpPr>
          <p:spPr bwMode="auto">
            <a:xfrm>
              <a:off x="3679" y="1952"/>
              <a:ext cx="518" cy="518"/>
            </a:xfrm>
            <a:prstGeom prst="rightArrow">
              <a:avLst>
                <a:gd name="adj1" fmla="val 50000"/>
                <a:gd name="adj2" fmla="val 50000"/>
              </a:avLst>
            </a:prstGeom>
            <a:gradFill rotWithShape="1">
              <a:gsLst>
                <a:gs pos="0">
                  <a:srgbClr val="3A7CCB">
                    <a:alpha val="26999"/>
                  </a:srgbClr>
                </a:gs>
                <a:gs pos="20000">
                  <a:srgbClr val="3C7BC7">
                    <a:alpha val="26999"/>
                  </a:srgbClr>
                </a:gs>
                <a:gs pos="100000">
                  <a:srgbClr val="2C5D98">
                    <a:alpha val="26999"/>
                  </a:srgbClr>
                </a:gs>
              </a:gsLst>
              <a:lin ang="5400000"/>
            </a:gradFill>
            <a:ln w="9525">
              <a:solidFill>
                <a:srgbClr val="4A7EBB"/>
              </a:solidFill>
              <a:miter lim="800000"/>
              <a:headEnd/>
              <a:tailEnd/>
            </a:ln>
            <a:effectLst>
              <a:outerShdw blurRad="40000" dist="23000" dir="5400000" rotWithShape="0">
                <a:srgbClr val="808080">
                  <a:alpha val="34998"/>
                </a:srgbClr>
              </a:outerShdw>
            </a:effectLst>
          </p:spPr>
          <p:txBody>
            <a:bodyPr/>
            <a:lstStyle/>
            <a:p>
              <a:pPr>
                <a:defRPr/>
              </a:pPr>
              <a:endParaRPr lang="en-US" dirty="0">
                <a:solidFill>
                  <a:schemeClr val="lt1"/>
                </a:solidFill>
                <a:latin typeface="+mn-lt"/>
                <a:ea typeface="+mn-ea"/>
              </a:endParaRPr>
            </a:p>
          </p:txBody>
        </p:sp>
        <p:cxnSp>
          <p:nvCxnSpPr>
            <p:cNvPr id="12" name="Straight Connector 11">
              <a:extLst>
                <a:ext uri="{FF2B5EF4-FFF2-40B4-BE49-F238E27FC236}">
                  <a16:creationId xmlns:a16="http://schemas.microsoft.com/office/drawing/2014/main" id="{E77E7E0C-550F-46B9-BEBB-01F34EEE84C2}"/>
                </a:ext>
              </a:extLst>
            </p:cNvPr>
            <p:cNvCxnSpPr>
              <a:cxnSpLocks noChangeShapeType="1"/>
            </p:cNvCxnSpPr>
            <p:nvPr/>
          </p:nvCxnSpPr>
          <p:spPr bwMode="auto">
            <a:xfrm flipH="1">
              <a:off x="4203" y="1484"/>
              <a:ext cx="7" cy="1868"/>
            </a:xfrm>
            <a:prstGeom prst="line">
              <a:avLst/>
            </a:prstGeom>
            <a:noFill/>
            <a:ln w="57150">
              <a:solidFill>
                <a:srgbClr val="4F81BD"/>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9944" name="TextBox 3">
              <a:extLst>
                <a:ext uri="{FF2B5EF4-FFF2-40B4-BE49-F238E27FC236}">
                  <a16:creationId xmlns:a16="http://schemas.microsoft.com/office/drawing/2014/main" id="{58FFDB48-5842-4C64-AB4D-9E61544AD0B0}"/>
                </a:ext>
              </a:extLst>
            </p:cNvPr>
            <p:cNvSpPr txBox="1">
              <a:spLocks noChangeArrowheads="1"/>
            </p:cNvSpPr>
            <p:nvPr/>
          </p:nvSpPr>
          <p:spPr bwMode="auto">
            <a:xfrm>
              <a:off x="3696" y="2115"/>
              <a:ext cx="40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sz="1400"/>
                <a:t>NOW</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2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nodeType="afterGroup">
                            <p:stCondLst>
                              <p:cond delay="3000"/>
                            </p:stCondLst>
                            <p:childTnLst>
                              <p:par>
                                <p:cTn id="9" presetID="10" presetClass="entr" presetSubtype="0" fill="hold" nodeType="afterEffect">
                                  <p:stCondLst>
                                    <p:cond delay="60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nodeType="afterGroup">
                            <p:stCondLst>
                              <p:cond delay="9500"/>
                            </p:stCondLst>
                            <p:childTnLst>
                              <p:par>
                                <p:cTn id="13" presetID="23" presetClass="entr" presetSubtype="16" fill="hold" nodeType="afterEffect">
                                  <p:stCondLst>
                                    <p:cond delay="200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B55D01B-19FB-BE4E-BCEC-ED04C5598C36}"/>
              </a:ext>
            </a:extLst>
          </p:cNvPr>
          <p:cNvSpPr txBox="1">
            <a:spLocks/>
          </p:cNvSpPr>
          <p:nvPr/>
        </p:nvSpPr>
        <p:spPr>
          <a:xfrm>
            <a:off x="2208213" y="260350"/>
            <a:ext cx="3743325" cy="6477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lgn="l">
              <a:defRPr/>
            </a:pPr>
            <a:r>
              <a:rPr lang="en-US" altLang="en-US" sz="2800" b="1" kern="0" dirty="0">
                <a:solidFill>
                  <a:schemeClr val="bg1"/>
                </a:solidFill>
              </a:rPr>
              <a:t>Floods</a:t>
            </a:r>
          </a:p>
        </p:txBody>
      </p:sp>
      <p:sp>
        <p:nvSpPr>
          <p:cNvPr id="5" name="TextBox 3">
            <a:extLst>
              <a:ext uri="{FF2B5EF4-FFF2-40B4-BE49-F238E27FC236}">
                <a16:creationId xmlns:a16="http://schemas.microsoft.com/office/drawing/2014/main" id="{A8469A46-40C5-44FF-979A-1E9F7E10AE54}"/>
              </a:ext>
            </a:extLst>
          </p:cNvPr>
          <p:cNvSpPr txBox="1">
            <a:spLocks noChangeArrowheads="1"/>
          </p:cNvSpPr>
          <p:nvPr/>
        </p:nvSpPr>
        <p:spPr bwMode="auto">
          <a:xfrm>
            <a:off x="3521075" y="4868863"/>
            <a:ext cx="7343775"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buClr>
                <a:srgbClr val="C00000"/>
              </a:buClr>
              <a:buFont typeface="Wingdings" panose="05000000000000000000" pitchFamily="2" charset="2"/>
              <a:buChar char="§"/>
            </a:pPr>
            <a:r>
              <a:rPr lang="en-US" altLang="en-US" sz="2000" dirty="0">
                <a:solidFill>
                  <a:schemeClr val="bg1"/>
                </a:solidFill>
              </a:rPr>
              <a:t>Difficult to measure the frequency and intensi</a:t>
            </a:r>
            <a:r>
              <a:rPr lang="en-US" altLang="en-US" sz="2000" dirty="0">
                <a:solidFill>
                  <a:schemeClr val="bg1"/>
                </a:solidFill>
                <a:latin typeface="+mn-lt"/>
              </a:rPr>
              <a:t>ty of floods, </a:t>
            </a:r>
            <a:r>
              <a:rPr lang="en-US" sz="2000" dirty="0">
                <a:solidFill>
                  <a:schemeClr val="bg1"/>
                </a:solidFill>
                <a:latin typeface="+mn-lt"/>
                <a:ea typeface="MS Mincho" panose="02020609040205080304" pitchFamily="49" charset="-128"/>
                <a:cs typeface="Times New Roman" panose="02020603050405020304" pitchFamily="18" charset="0"/>
              </a:rPr>
              <a:t>but there have been noticeable shifts in some areas</a:t>
            </a:r>
            <a:endParaRPr lang="en-US" altLang="en-US" sz="2000" dirty="0">
              <a:solidFill>
                <a:schemeClr val="bg1"/>
              </a:solidFill>
              <a:latin typeface="+mn-lt"/>
            </a:endParaRPr>
          </a:p>
          <a:p>
            <a:pPr eaLnBrk="1" hangingPunct="1">
              <a:buClr>
                <a:srgbClr val="C00000"/>
              </a:buClr>
              <a:buFont typeface="Wingdings" panose="05000000000000000000" pitchFamily="2" charset="2"/>
              <a:buChar char="§"/>
            </a:pPr>
            <a:r>
              <a:rPr lang="en-US" altLang="en-US" sz="2000" dirty="0">
                <a:solidFill>
                  <a:schemeClr val="bg1"/>
                </a:solidFill>
              </a:rPr>
              <a:t>Changes in rainfall patterns and intensity could put more people at risk from flooding</a:t>
            </a:r>
          </a:p>
        </p:txBody>
      </p:sp>
      <p:sp>
        <p:nvSpPr>
          <p:cNvPr id="41988" name="TextBox 2">
            <a:extLst>
              <a:ext uri="{FF2B5EF4-FFF2-40B4-BE49-F238E27FC236}">
                <a16:creationId xmlns:a16="http://schemas.microsoft.com/office/drawing/2014/main" id="{2AB3A648-4507-4ADE-BB39-54FC3B16BB7F}"/>
              </a:ext>
            </a:extLst>
          </p:cNvPr>
          <p:cNvSpPr txBox="1">
            <a:spLocks noChangeArrowheads="1"/>
          </p:cNvSpPr>
          <p:nvPr/>
        </p:nvSpPr>
        <p:spPr bwMode="auto">
          <a:xfrm>
            <a:off x="1325563" y="6453188"/>
            <a:ext cx="118903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da-DK" altLang="en-US" sz="700">
                <a:solidFill>
                  <a:schemeClr val="bg1"/>
                </a:solidFill>
              </a:rPr>
              <a:t>Photo: Alex Wynter/IFRC</a:t>
            </a:r>
            <a:endParaRPr lang="en-GB" altLang="en-US" sz="70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05C8784-0237-4AF3-8A23-E1147F9DDFF3}"/>
              </a:ext>
            </a:extLst>
          </p:cNvPr>
          <p:cNvSpPr txBox="1">
            <a:spLocks/>
          </p:cNvSpPr>
          <p:nvPr/>
        </p:nvSpPr>
        <p:spPr>
          <a:xfrm>
            <a:off x="2208213" y="115888"/>
            <a:ext cx="3743325" cy="649287"/>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lgn="l">
              <a:defRPr/>
            </a:pPr>
            <a:r>
              <a:rPr lang="en-US" altLang="en-US" sz="2800" b="1" kern="0" dirty="0">
                <a:solidFill>
                  <a:schemeClr val="tx1"/>
                </a:solidFill>
              </a:rPr>
              <a:t>Drought</a:t>
            </a:r>
          </a:p>
        </p:txBody>
      </p:sp>
      <p:grpSp>
        <p:nvGrpSpPr>
          <p:cNvPr id="13" name="Group 12">
            <a:extLst>
              <a:ext uri="{FF2B5EF4-FFF2-40B4-BE49-F238E27FC236}">
                <a16:creationId xmlns:a16="http://schemas.microsoft.com/office/drawing/2014/main" id="{1D1C8737-DE59-440B-AE45-B378F9AD9209}"/>
              </a:ext>
            </a:extLst>
          </p:cNvPr>
          <p:cNvGrpSpPr>
            <a:grpSpLocks/>
          </p:cNvGrpSpPr>
          <p:nvPr/>
        </p:nvGrpSpPr>
        <p:grpSpPr bwMode="auto">
          <a:xfrm>
            <a:off x="1214438" y="1425575"/>
            <a:ext cx="3671887" cy="4832350"/>
            <a:chOff x="407369" y="1425550"/>
            <a:chExt cx="3672407" cy="4832698"/>
          </a:xfrm>
        </p:grpSpPr>
        <p:sp>
          <p:nvSpPr>
            <p:cNvPr id="44039" name="TextBox 1">
              <a:extLst>
                <a:ext uri="{FF2B5EF4-FFF2-40B4-BE49-F238E27FC236}">
                  <a16:creationId xmlns:a16="http://schemas.microsoft.com/office/drawing/2014/main" id="{63129DEB-6AF7-4BA2-A1B5-65681988F200}"/>
                </a:ext>
              </a:extLst>
            </p:cNvPr>
            <p:cNvSpPr txBox="1">
              <a:spLocks noChangeArrowheads="1"/>
            </p:cNvSpPr>
            <p:nvPr/>
          </p:nvSpPr>
          <p:spPr bwMode="auto">
            <a:xfrm>
              <a:off x="407369" y="1425550"/>
              <a:ext cx="3672407" cy="4832698"/>
            </a:xfrm>
            <a:prstGeom prst="rect">
              <a:avLst/>
            </a:prstGeom>
            <a:solidFill>
              <a:srgbClr val="FFFFFF">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GB" altLang="en-US">
                  <a:solidFill>
                    <a:srgbClr val="000000"/>
                  </a:solidFill>
                </a:rPr>
                <a:t>Some regions of the world </a:t>
              </a:r>
              <a:r>
                <a:rPr lang="en-GB" altLang="en-US" b="1">
                  <a:solidFill>
                    <a:srgbClr val="000000"/>
                  </a:solidFill>
                </a:rPr>
                <a:t>have experienced </a:t>
              </a:r>
              <a:r>
                <a:rPr lang="en-GB" altLang="en-US">
                  <a:solidFill>
                    <a:srgbClr val="000000"/>
                  </a:solidFill>
                </a:rPr>
                <a:t>more intense and longer droughts (IPCC, medium confidence)</a:t>
              </a:r>
              <a:endParaRPr lang="en-GB" altLang="en-US"/>
            </a:p>
          </p:txBody>
        </p:sp>
        <p:pic>
          <p:nvPicPr>
            <p:cNvPr id="44040" name="Picture 11">
              <a:extLst>
                <a:ext uri="{FF2B5EF4-FFF2-40B4-BE49-F238E27FC236}">
                  <a16:creationId xmlns:a16="http://schemas.microsoft.com/office/drawing/2014/main" id="{6ACDACAE-1205-4A02-9495-0B2B5DB9613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6837" y="2712702"/>
              <a:ext cx="3488658" cy="3362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1" name="TextBox 2">
              <a:extLst>
                <a:ext uri="{FF2B5EF4-FFF2-40B4-BE49-F238E27FC236}">
                  <a16:creationId xmlns:a16="http://schemas.microsoft.com/office/drawing/2014/main" id="{3E51521F-4644-4EA1-90CD-AE60CF7C06B0}"/>
                </a:ext>
              </a:extLst>
            </p:cNvPr>
            <p:cNvSpPr txBox="1">
              <a:spLocks noChangeArrowheads="1"/>
            </p:cNvSpPr>
            <p:nvPr/>
          </p:nvSpPr>
          <p:spPr bwMode="auto">
            <a:xfrm>
              <a:off x="519110" y="5881434"/>
              <a:ext cx="72327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da-DK" altLang="en-US" sz="700">
                  <a:solidFill>
                    <a:schemeClr val="bg1"/>
                  </a:solidFill>
                </a:rPr>
                <a:t>Photos: IFRC</a:t>
              </a:r>
              <a:endParaRPr lang="en-GB" altLang="en-US" sz="700">
                <a:solidFill>
                  <a:schemeClr val="bg1"/>
                </a:solidFill>
              </a:endParaRPr>
            </a:p>
          </p:txBody>
        </p:sp>
      </p:grpSp>
      <p:grpSp>
        <p:nvGrpSpPr>
          <p:cNvPr id="16" name="Group 15">
            <a:extLst>
              <a:ext uri="{FF2B5EF4-FFF2-40B4-BE49-F238E27FC236}">
                <a16:creationId xmlns:a16="http://schemas.microsoft.com/office/drawing/2014/main" id="{F8BC68CB-83EF-4789-9531-F0ECF4D57B71}"/>
              </a:ext>
            </a:extLst>
          </p:cNvPr>
          <p:cNvGrpSpPr>
            <a:grpSpLocks/>
          </p:cNvGrpSpPr>
          <p:nvPr/>
        </p:nvGrpSpPr>
        <p:grpSpPr bwMode="auto">
          <a:xfrm>
            <a:off x="7175500" y="1430338"/>
            <a:ext cx="3671888" cy="4827587"/>
            <a:chOff x="6960097" y="1431090"/>
            <a:chExt cx="3672407" cy="4827158"/>
          </a:xfrm>
        </p:grpSpPr>
        <p:sp>
          <p:nvSpPr>
            <p:cNvPr id="44037" name="TextBox 4">
              <a:extLst>
                <a:ext uri="{FF2B5EF4-FFF2-40B4-BE49-F238E27FC236}">
                  <a16:creationId xmlns:a16="http://schemas.microsoft.com/office/drawing/2014/main" id="{1D006DF2-A5B6-4B52-B76F-DD4916DAF010}"/>
                </a:ext>
              </a:extLst>
            </p:cNvPr>
            <p:cNvSpPr txBox="1">
              <a:spLocks noChangeArrowheads="1"/>
            </p:cNvSpPr>
            <p:nvPr/>
          </p:nvSpPr>
          <p:spPr bwMode="auto">
            <a:xfrm>
              <a:off x="6960097" y="1431090"/>
              <a:ext cx="3672407" cy="4827158"/>
            </a:xfrm>
            <a:prstGeom prst="rect">
              <a:avLst/>
            </a:prstGeom>
            <a:solidFill>
              <a:srgbClr val="FFFFFF">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GB" altLang="en-US" b="1">
                  <a:solidFill>
                    <a:srgbClr val="000000"/>
                  </a:solidFill>
                </a:rPr>
                <a:t>Droughts will intensify </a:t>
              </a:r>
              <a:r>
                <a:rPr lang="en-GB" altLang="en-US">
                  <a:solidFill>
                    <a:srgbClr val="000000"/>
                  </a:solidFill>
                </a:rPr>
                <a:t>in the 21st century in some seasons and areas (IPCC, medium confidence)</a:t>
              </a:r>
              <a:endParaRPr lang="en-GB" altLang="en-US"/>
            </a:p>
          </p:txBody>
        </p:sp>
        <p:pic>
          <p:nvPicPr>
            <p:cNvPr id="44038" name="Picture 14">
              <a:extLst>
                <a:ext uri="{FF2B5EF4-FFF2-40B4-BE49-F238E27FC236}">
                  <a16:creationId xmlns:a16="http://schemas.microsoft.com/office/drawing/2014/main" id="{10A9AB9D-4E5C-4EF6-85D0-8EB2196468C4}"/>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21346" y="2712700"/>
              <a:ext cx="3552084" cy="3362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2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nodeType="afterGroup">
                            <p:stCondLst>
                              <p:cond delay="2500"/>
                            </p:stCondLst>
                            <p:childTnLst>
                              <p:par>
                                <p:cTn id="9" presetID="10" presetClass="entr" presetSubtype="0" fill="hold" nodeType="afterEffect">
                                  <p:stCondLst>
                                    <p:cond delay="500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pSp>
        <p:nvGrpSpPr>
          <p:cNvPr id="3" name="Group 11">
            <a:extLst>
              <a:ext uri="{FF2B5EF4-FFF2-40B4-BE49-F238E27FC236}">
                <a16:creationId xmlns:a16="http://schemas.microsoft.com/office/drawing/2014/main" id="{4F0AD1FA-072B-4D8F-A3ED-53AAC717219B}"/>
              </a:ext>
            </a:extLst>
          </p:cNvPr>
          <p:cNvGrpSpPr>
            <a:grpSpLocks/>
          </p:cNvGrpSpPr>
          <p:nvPr/>
        </p:nvGrpSpPr>
        <p:grpSpPr bwMode="auto">
          <a:xfrm>
            <a:off x="407988" y="1930400"/>
            <a:ext cx="4010025" cy="3802063"/>
            <a:chOff x="3171" y="854"/>
            <a:chExt cx="2526" cy="2395"/>
          </a:xfrm>
        </p:grpSpPr>
        <p:pic>
          <p:nvPicPr>
            <p:cNvPr id="46090" name="Picture 9">
              <a:extLst>
                <a:ext uri="{FF2B5EF4-FFF2-40B4-BE49-F238E27FC236}">
                  <a16:creationId xmlns:a16="http://schemas.microsoft.com/office/drawing/2014/main" id="{42F60EA7-CF69-45FE-84FE-6AC18A921D42}"/>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171" y="854"/>
              <a:ext cx="2526" cy="2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1" name="Text Box 10">
              <a:extLst>
                <a:ext uri="{FF2B5EF4-FFF2-40B4-BE49-F238E27FC236}">
                  <a16:creationId xmlns:a16="http://schemas.microsoft.com/office/drawing/2014/main" id="{299B055D-2757-4723-BC62-2BFC10C64DB7}"/>
                </a:ext>
              </a:extLst>
            </p:cNvPr>
            <p:cNvSpPr txBox="1">
              <a:spLocks noChangeArrowheads="1"/>
            </p:cNvSpPr>
            <p:nvPr/>
          </p:nvSpPr>
          <p:spPr bwMode="auto">
            <a:xfrm>
              <a:off x="3684" y="1038"/>
              <a:ext cx="1028"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da-DK" altLang="en-US" b="1"/>
                <a:t>Sea level rise</a:t>
              </a:r>
            </a:p>
          </p:txBody>
        </p:sp>
      </p:grpSp>
      <p:sp>
        <p:nvSpPr>
          <p:cNvPr id="6" name="Content Placeholder 2">
            <a:extLst>
              <a:ext uri="{FF2B5EF4-FFF2-40B4-BE49-F238E27FC236}">
                <a16:creationId xmlns:a16="http://schemas.microsoft.com/office/drawing/2014/main" id="{3732F268-1C6A-484A-A6D8-263E04496B7F}"/>
              </a:ext>
            </a:extLst>
          </p:cNvPr>
          <p:cNvSpPr>
            <a:spLocks/>
          </p:cNvSpPr>
          <p:nvPr/>
        </p:nvSpPr>
        <p:spPr bwMode="auto">
          <a:xfrm>
            <a:off x="5519936" y="1892300"/>
            <a:ext cx="5832648" cy="132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8288" indent="-268288">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spcBef>
                <a:spcPct val="20000"/>
              </a:spcBef>
              <a:buClr>
                <a:srgbClr val="C00000"/>
              </a:buClr>
              <a:buSzPct val="80000"/>
              <a:buFont typeface="Wingdings" panose="05000000000000000000" pitchFamily="2" charset="2"/>
              <a:buChar char="§"/>
            </a:pPr>
            <a:r>
              <a:rPr lang="en-US" altLang="en-US" sz="2200" dirty="0">
                <a:solidFill>
                  <a:schemeClr val="bg1"/>
                </a:solidFill>
              </a:rPr>
              <a:t>Sea levels are rising – at an increasing rate (currently about 3.4 mm/year)</a:t>
            </a:r>
          </a:p>
        </p:txBody>
      </p:sp>
      <p:grpSp>
        <p:nvGrpSpPr>
          <p:cNvPr id="7" name="Group 9">
            <a:extLst>
              <a:ext uri="{FF2B5EF4-FFF2-40B4-BE49-F238E27FC236}">
                <a16:creationId xmlns:a16="http://schemas.microsoft.com/office/drawing/2014/main" id="{0822230A-0B7C-407D-93A7-4E381C11AA89}"/>
              </a:ext>
            </a:extLst>
          </p:cNvPr>
          <p:cNvGrpSpPr>
            <a:grpSpLocks/>
          </p:cNvGrpSpPr>
          <p:nvPr/>
        </p:nvGrpSpPr>
        <p:grpSpPr bwMode="auto">
          <a:xfrm>
            <a:off x="2755900" y="2217738"/>
            <a:ext cx="842963" cy="2965450"/>
            <a:chOff x="3679" y="1484"/>
            <a:chExt cx="531" cy="1868"/>
          </a:xfrm>
        </p:grpSpPr>
        <p:sp>
          <p:nvSpPr>
            <p:cNvPr id="8" name="Right Arrow 7">
              <a:extLst>
                <a:ext uri="{FF2B5EF4-FFF2-40B4-BE49-F238E27FC236}">
                  <a16:creationId xmlns:a16="http://schemas.microsoft.com/office/drawing/2014/main" id="{62B6C558-E679-4E44-9419-3C1D168A45B7}"/>
                </a:ext>
              </a:extLst>
            </p:cNvPr>
            <p:cNvSpPr>
              <a:spLocks noChangeArrowheads="1"/>
            </p:cNvSpPr>
            <p:nvPr/>
          </p:nvSpPr>
          <p:spPr bwMode="auto">
            <a:xfrm>
              <a:off x="3679" y="1952"/>
              <a:ext cx="518" cy="518"/>
            </a:xfrm>
            <a:prstGeom prst="rightArrow">
              <a:avLst>
                <a:gd name="adj1" fmla="val 50000"/>
                <a:gd name="adj2" fmla="val 50000"/>
              </a:avLst>
            </a:prstGeom>
            <a:gradFill rotWithShape="1">
              <a:gsLst>
                <a:gs pos="0">
                  <a:srgbClr val="3A7CCB">
                    <a:alpha val="26999"/>
                  </a:srgbClr>
                </a:gs>
                <a:gs pos="20000">
                  <a:srgbClr val="3C7BC7">
                    <a:alpha val="26999"/>
                  </a:srgbClr>
                </a:gs>
                <a:gs pos="100000">
                  <a:srgbClr val="2C5D98">
                    <a:alpha val="26999"/>
                  </a:srgbClr>
                </a:gs>
              </a:gsLst>
              <a:lin ang="5400000"/>
            </a:gradFill>
            <a:ln w="9525">
              <a:solidFill>
                <a:srgbClr val="4A7EBB"/>
              </a:solidFill>
              <a:miter lim="800000"/>
              <a:headEnd/>
              <a:tailEnd/>
            </a:ln>
            <a:effectLst>
              <a:outerShdw blurRad="40000" dist="23000" dir="5400000" rotWithShape="0">
                <a:srgbClr val="808080">
                  <a:alpha val="34998"/>
                </a:srgbClr>
              </a:outerShdw>
            </a:effectLst>
          </p:spPr>
          <p:txBody>
            <a:bodyPr/>
            <a:lstStyle/>
            <a:p>
              <a:pPr eaLnBrk="1" hangingPunct="1">
                <a:defRPr/>
              </a:pPr>
              <a:endParaRPr lang="en-US" dirty="0">
                <a:solidFill>
                  <a:schemeClr val="lt1"/>
                </a:solidFill>
                <a:latin typeface="+mn-lt"/>
                <a:ea typeface="+mn-ea"/>
              </a:endParaRPr>
            </a:p>
          </p:txBody>
        </p:sp>
        <p:cxnSp>
          <p:nvCxnSpPr>
            <p:cNvPr id="9" name="Straight Connector 8">
              <a:extLst>
                <a:ext uri="{FF2B5EF4-FFF2-40B4-BE49-F238E27FC236}">
                  <a16:creationId xmlns:a16="http://schemas.microsoft.com/office/drawing/2014/main" id="{D00C8EDA-541F-1340-BF95-85A81B26FD7F}"/>
                </a:ext>
              </a:extLst>
            </p:cNvPr>
            <p:cNvCxnSpPr>
              <a:cxnSpLocks noChangeShapeType="1"/>
            </p:cNvCxnSpPr>
            <p:nvPr/>
          </p:nvCxnSpPr>
          <p:spPr bwMode="auto">
            <a:xfrm flipH="1">
              <a:off x="4203" y="1484"/>
              <a:ext cx="7" cy="1868"/>
            </a:xfrm>
            <a:prstGeom prst="line">
              <a:avLst/>
            </a:prstGeom>
            <a:noFill/>
            <a:ln w="57150">
              <a:solidFill>
                <a:srgbClr val="4F81BD"/>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46089" name="TextBox 3">
              <a:extLst>
                <a:ext uri="{FF2B5EF4-FFF2-40B4-BE49-F238E27FC236}">
                  <a16:creationId xmlns:a16="http://schemas.microsoft.com/office/drawing/2014/main" id="{49C16E1B-72C1-4BF6-8830-6E0BB37A24AA}"/>
                </a:ext>
              </a:extLst>
            </p:cNvPr>
            <p:cNvSpPr txBox="1">
              <a:spLocks noChangeArrowheads="1"/>
            </p:cNvSpPr>
            <p:nvPr/>
          </p:nvSpPr>
          <p:spPr bwMode="auto">
            <a:xfrm>
              <a:off x="3696" y="2115"/>
              <a:ext cx="408" cy="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sz="1400"/>
                <a:t>NOW</a:t>
              </a:r>
            </a:p>
          </p:txBody>
        </p:sp>
      </p:grpSp>
      <p:sp>
        <p:nvSpPr>
          <p:cNvPr id="46085" name="Title 1">
            <a:extLst>
              <a:ext uri="{FF2B5EF4-FFF2-40B4-BE49-F238E27FC236}">
                <a16:creationId xmlns:a16="http://schemas.microsoft.com/office/drawing/2014/main" id="{5993DAD1-04DA-4794-AF39-93461252C2D1}"/>
              </a:ext>
            </a:extLst>
          </p:cNvPr>
          <p:cNvSpPr>
            <a:spLocks/>
          </p:cNvSpPr>
          <p:nvPr/>
        </p:nvSpPr>
        <p:spPr bwMode="auto">
          <a:xfrm>
            <a:off x="192088" y="333375"/>
            <a:ext cx="11712575"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marL="236538" indent="-236538">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buClr>
                <a:schemeClr val="bg2"/>
              </a:buClr>
              <a:buSzPts val="2400"/>
              <a:buFont typeface="Arial" panose="020B0604020202020204" pitchFamily="34" charset="0"/>
              <a:buChar char="•"/>
            </a:pPr>
            <a:r>
              <a:rPr lang="en-US" altLang="en-US" sz="2800" b="1">
                <a:solidFill>
                  <a:schemeClr val="bg1"/>
                </a:solidFill>
              </a:rPr>
              <a:t>Sea levels are r</a:t>
            </a:r>
            <a:r>
              <a:rPr lang="en-US" altLang="en-US" sz="2800" b="1">
                <a:solidFill>
                  <a:srgbClr val="FFFFFF"/>
                </a:solidFill>
                <a:latin typeface="Helvetica" panose="020B0604020202020204" pitchFamily="34" charset="0"/>
              </a:rPr>
              <a:t>ising </a:t>
            </a:r>
            <a:r>
              <a:rPr lang="en-US" altLang="en-US" sz="2800">
                <a:solidFill>
                  <a:srgbClr val="FFFFFF"/>
                </a:solidFill>
                <a:latin typeface="Helvetica" panose="020B0604020202020204" pitchFamily="34" charset="0"/>
              </a:rPr>
              <a:t>more quickly than any time in the last 2000 years</a:t>
            </a:r>
            <a:endParaRPr lang="en-US" altLang="en-US" sz="2800" b="1" i="1">
              <a:solidFill>
                <a:schemeClr val="bg1"/>
              </a:solidFill>
            </a:endParaRPr>
          </a:p>
        </p:txBody>
      </p:sp>
      <p:sp>
        <p:nvSpPr>
          <p:cNvPr id="46086" name="TextBox 2">
            <a:extLst>
              <a:ext uri="{FF2B5EF4-FFF2-40B4-BE49-F238E27FC236}">
                <a16:creationId xmlns:a16="http://schemas.microsoft.com/office/drawing/2014/main" id="{B81E6104-45DD-4E60-B651-8B55A1EEBC34}"/>
              </a:ext>
            </a:extLst>
          </p:cNvPr>
          <p:cNvSpPr txBox="1">
            <a:spLocks noChangeArrowheads="1"/>
          </p:cNvSpPr>
          <p:nvPr/>
        </p:nvSpPr>
        <p:spPr bwMode="auto">
          <a:xfrm>
            <a:off x="1325563" y="6397625"/>
            <a:ext cx="1068387"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da-DK" altLang="en-US" sz="700">
                <a:solidFill>
                  <a:schemeClr val="bg1"/>
                </a:solidFill>
              </a:rPr>
              <a:t>Photo: Climate Centre</a:t>
            </a:r>
            <a:endParaRPr lang="en-GB" altLang="en-US" sz="70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15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nodeType="afterGroup">
                            <p:stCondLst>
                              <p:cond delay="2000"/>
                            </p:stCondLst>
                            <p:childTnLst>
                              <p:par>
                                <p:cTn id="9" presetID="23" presetClass="entr" presetSubtype="16" fill="hold" nodeType="afterEffect">
                                  <p:stCondLst>
                                    <p:cond delay="200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childTnLst>
                                </p:cTn>
                              </p:par>
                            </p:childTnLst>
                          </p:cTn>
                        </p:par>
                        <p:par>
                          <p:cTn id="13" fill="hold" nodeType="afterGroup">
                            <p:stCondLst>
                              <p:cond delay="4500"/>
                            </p:stCondLst>
                            <p:childTnLst>
                              <p:par>
                                <p:cTn id="14" presetID="10" presetClass="entr" presetSubtype="0" fill="hold" grpId="0" nodeType="afterEffect">
                                  <p:stCondLst>
                                    <p:cond delay="250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D45B927-AA35-C34F-88ED-049B9C16B331}"/>
              </a:ext>
            </a:extLst>
          </p:cNvPr>
          <p:cNvSpPr txBox="1">
            <a:spLocks/>
          </p:cNvSpPr>
          <p:nvPr/>
        </p:nvSpPr>
        <p:spPr>
          <a:xfrm>
            <a:off x="550863" y="96838"/>
            <a:ext cx="11377612" cy="523875"/>
          </a:xfrm>
          <a:prstGeom prst="rect">
            <a:avLst/>
          </a:prstGeom>
          <a:solidFill>
            <a:schemeClr val="bg1">
              <a:alpha val="0"/>
            </a:schemeClr>
          </a:solidFill>
        </p:spPr>
        <p:txBody>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lgn="l">
              <a:defRPr/>
            </a:pPr>
            <a:r>
              <a:rPr lang="en-US" altLang="en-US" sz="2800" b="1" kern="0" dirty="0"/>
              <a:t>Sea level rise: coastal erosion, flooding and salt water intrusion</a:t>
            </a:r>
          </a:p>
        </p:txBody>
      </p:sp>
      <p:grpSp>
        <p:nvGrpSpPr>
          <p:cNvPr id="7" name="Group 6">
            <a:extLst>
              <a:ext uri="{FF2B5EF4-FFF2-40B4-BE49-F238E27FC236}">
                <a16:creationId xmlns:a16="http://schemas.microsoft.com/office/drawing/2014/main" id="{3E408A20-459E-47D3-8AC4-2C8206BCBB44}"/>
              </a:ext>
            </a:extLst>
          </p:cNvPr>
          <p:cNvGrpSpPr>
            <a:grpSpLocks/>
          </p:cNvGrpSpPr>
          <p:nvPr/>
        </p:nvGrpSpPr>
        <p:grpSpPr bwMode="auto">
          <a:xfrm>
            <a:off x="252413" y="1341438"/>
            <a:ext cx="5545137" cy="5040312"/>
            <a:chOff x="252594" y="1340768"/>
            <a:chExt cx="5544616" cy="5040560"/>
          </a:xfrm>
        </p:grpSpPr>
        <p:sp>
          <p:nvSpPr>
            <p:cNvPr id="48137" name="TextBox 1">
              <a:extLst>
                <a:ext uri="{FF2B5EF4-FFF2-40B4-BE49-F238E27FC236}">
                  <a16:creationId xmlns:a16="http://schemas.microsoft.com/office/drawing/2014/main" id="{211972D4-7C9B-4546-B3A9-24A68B3EF4DF}"/>
                </a:ext>
              </a:extLst>
            </p:cNvPr>
            <p:cNvSpPr txBox="1">
              <a:spLocks noChangeArrowheads="1"/>
            </p:cNvSpPr>
            <p:nvPr/>
          </p:nvSpPr>
          <p:spPr bwMode="auto">
            <a:xfrm>
              <a:off x="252594" y="1340768"/>
              <a:ext cx="5544616" cy="5040560"/>
            </a:xfrm>
            <a:prstGeom prst="rect">
              <a:avLst/>
            </a:prstGeom>
            <a:solidFill>
              <a:srgbClr val="FFFFFF">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GB" altLang="en-US"/>
                <a:t>Coastal and low-lying areas will increasingly experience adverse impacts such as submergence, coastal flooding, and coastal erosion</a:t>
              </a:r>
              <a:r>
                <a:rPr lang="en-GB" altLang="en-US">
                  <a:solidFill>
                    <a:srgbClr val="000000"/>
                  </a:solidFill>
                </a:rPr>
                <a:t> (IPCC, very high confidence)</a:t>
              </a:r>
              <a:endParaRPr lang="en-GB" altLang="en-US"/>
            </a:p>
          </p:txBody>
        </p:sp>
        <p:grpSp>
          <p:nvGrpSpPr>
            <p:cNvPr id="48138" name="Group 4">
              <a:extLst>
                <a:ext uri="{FF2B5EF4-FFF2-40B4-BE49-F238E27FC236}">
                  <a16:creationId xmlns:a16="http://schemas.microsoft.com/office/drawing/2014/main" id="{1C423229-8BB2-49EC-8FF8-1EACD128FCF3}"/>
                </a:ext>
              </a:extLst>
            </p:cNvPr>
            <p:cNvGrpSpPr>
              <a:grpSpLocks/>
            </p:cNvGrpSpPr>
            <p:nvPr/>
          </p:nvGrpSpPr>
          <p:grpSpPr bwMode="auto">
            <a:xfrm>
              <a:off x="284163" y="2579688"/>
              <a:ext cx="5380037" cy="3662362"/>
              <a:chOff x="283717" y="2580250"/>
              <a:chExt cx="5380236" cy="3661337"/>
            </a:xfrm>
          </p:grpSpPr>
          <p:pic>
            <p:nvPicPr>
              <p:cNvPr id="45063" name="Picture 7" descr="Related image">
                <a:extLst>
                  <a:ext uri="{FF2B5EF4-FFF2-40B4-BE49-F238E27FC236}">
                    <a16:creationId xmlns:a16="http://schemas.microsoft.com/office/drawing/2014/main" id="{FD839E36-23D6-4E18-8DA1-EAFC8A20103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36279" y="2579641"/>
                <a:ext cx="5327346" cy="3656756"/>
              </a:xfrm>
              <a:prstGeom prst="rect">
                <a:avLst/>
              </a:prstGeom>
              <a:noFill/>
              <a:ln w="22225">
                <a:solidFill>
                  <a:srgbClr val="BFBFBF"/>
                </a:solidFill>
                <a:miter lim="800000"/>
                <a:headEnd/>
                <a:tailEnd/>
              </a:ln>
              <a:extLst>
                <a:ext uri="{909E8E84-426E-40DD-AFC4-6F175D3DCCD1}">
                  <a14:hiddenFill xmlns:a14="http://schemas.microsoft.com/office/drawing/2010/main">
                    <a:solidFill>
                      <a:srgbClr val="FFFFFF"/>
                    </a:solidFill>
                  </a14:hiddenFill>
                </a:ext>
              </a:extLst>
            </p:spPr>
          </p:pic>
          <p:sp>
            <p:nvSpPr>
              <p:cNvPr id="48140" name="TextBox 8">
                <a:extLst>
                  <a:ext uri="{FF2B5EF4-FFF2-40B4-BE49-F238E27FC236}">
                    <a16:creationId xmlns:a16="http://schemas.microsoft.com/office/drawing/2014/main" id="{FA8C48A6-0AAA-4E68-BF29-4E7E409D6F98}"/>
                  </a:ext>
                </a:extLst>
              </p:cNvPr>
              <p:cNvSpPr txBox="1">
                <a:spLocks noChangeArrowheads="1"/>
              </p:cNvSpPr>
              <p:nvPr/>
            </p:nvSpPr>
            <p:spPr bwMode="auto">
              <a:xfrm>
                <a:off x="283717" y="6041532"/>
                <a:ext cx="67839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da-DK" altLang="en-US" sz="700">
                    <a:solidFill>
                      <a:schemeClr val="bg1"/>
                    </a:solidFill>
                  </a:rPr>
                  <a:t>Photo: IFRC</a:t>
                </a:r>
                <a:endParaRPr lang="en-GB" altLang="en-US" sz="700">
                  <a:solidFill>
                    <a:schemeClr val="bg1"/>
                  </a:solidFill>
                </a:endParaRPr>
              </a:p>
            </p:txBody>
          </p:sp>
        </p:grpSp>
      </p:grpSp>
      <p:grpSp>
        <p:nvGrpSpPr>
          <p:cNvPr id="8" name="Group 7">
            <a:extLst>
              <a:ext uri="{FF2B5EF4-FFF2-40B4-BE49-F238E27FC236}">
                <a16:creationId xmlns:a16="http://schemas.microsoft.com/office/drawing/2014/main" id="{0AA4C6CB-04A7-4322-AC7E-40C91FA3C6CF}"/>
              </a:ext>
            </a:extLst>
          </p:cNvPr>
          <p:cNvGrpSpPr>
            <a:grpSpLocks/>
          </p:cNvGrpSpPr>
          <p:nvPr/>
        </p:nvGrpSpPr>
        <p:grpSpPr bwMode="auto">
          <a:xfrm>
            <a:off x="6383338" y="1338263"/>
            <a:ext cx="5545137" cy="5040312"/>
            <a:chOff x="6384032" y="1337470"/>
            <a:chExt cx="5544616" cy="5040560"/>
          </a:xfrm>
        </p:grpSpPr>
        <p:sp>
          <p:nvSpPr>
            <p:cNvPr id="48133" name="TextBox 1">
              <a:extLst>
                <a:ext uri="{FF2B5EF4-FFF2-40B4-BE49-F238E27FC236}">
                  <a16:creationId xmlns:a16="http://schemas.microsoft.com/office/drawing/2014/main" id="{9FF38ACD-4297-4BD9-9169-AADA312CDE1F}"/>
                </a:ext>
              </a:extLst>
            </p:cNvPr>
            <p:cNvSpPr txBox="1">
              <a:spLocks noChangeArrowheads="1"/>
            </p:cNvSpPr>
            <p:nvPr/>
          </p:nvSpPr>
          <p:spPr bwMode="auto">
            <a:xfrm>
              <a:off x="6384032" y="1337470"/>
              <a:ext cx="5544616" cy="5040560"/>
            </a:xfrm>
            <a:prstGeom prst="rect">
              <a:avLst/>
            </a:prstGeom>
            <a:solidFill>
              <a:srgbClr val="FFFFFF">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a:solidFill>
                    <a:srgbClr val="000000"/>
                  </a:solidFill>
                </a:rPr>
                <a:t>Salt water intrusion threatens drinking water quality and jeopardizes soil fertility in low-lying coastal areas and small islands</a:t>
              </a:r>
              <a:endParaRPr lang="en-GB" altLang="en-US"/>
            </a:p>
          </p:txBody>
        </p:sp>
        <p:grpSp>
          <p:nvGrpSpPr>
            <p:cNvPr id="48134" name="Group 5">
              <a:extLst>
                <a:ext uri="{FF2B5EF4-FFF2-40B4-BE49-F238E27FC236}">
                  <a16:creationId xmlns:a16="http://schemas.microsoft.com/office/drawing/2014/main" id="{C142847E-788F-4C53-92E9-16BD2B3D5AB7}"/>
                </a:ext>
              </a:extLst>
            </p:cNvPr>
            <p:cNvGrpSpPr>
              <a:grpSpLocks/>
            </p:cNvGrpSpPr>
            <p:nvPr/>
          </p:nvGrpSpPr>
          <p:grpSpPr bwMode="auto">
            <a:xfrm>
              <a:off x="6480854" y="2568930"/>
              <a:ext cx="5346700" cy="3660775"/>
              <a:chOff x="6726859" y="2580250"/>
              <a:chExt cx="5345805" cy="3660757"/>
            </a:xfrm>
          </p:grpSpPr>
          <p:pic>
            <p:nvPicPr>
              <p:cNvPr id="4" name="Picture 3">
                <a:extLst>
                  <a:ext uri="{FF2B5EF4-FFF2-40B4-BE49-F238E27FC236}">
                    <a16:creationId xmlns:a16="http://schemas.microsoft.com/office/drawing/2014/main" id="{B4E4A150-FF58-4975-955D-C302685103CA}"/>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726865" y="2580751"/>
                <a:ext cx="5345303" cy="3657762"/>
              </a:xfrm>
              <a:prstGeom prst="rect">
                <a:avLst/>
              </a:prstGeom>
              <a:noFill/>
              <a:ln w="22225">
                <a:solidFill>
                  <a:srgbClr val="BFBFBF"/>
                </a:solidFill>
                <a:miter lim="800000"/>
                <a:headEnd/>
                <a:tailEnd/>
              </a:ln>
              <a:extLst>
                <a:ext uri="{909E8E84-426E-40DD-AFC4-6F175D3DCCD1}">
                  <a14:hiddenFill xmlns:a14="http://schemas.microsoft.com/office/drawing/2010/main">
                    <a:solidFill>
                      <a:srgbClr val="FFFFFF"/>
                    </a:solidFill>
                  </a14:hiddenFill>
                </a:ext>
              </a:extLst>
            </p:spPr>
          </p:pic>
          <p:sp>
            <p:nvSpPr>
              <p:cNvPr id="48136" name="TextBox 9">
                <a:extLst>
                  <a:ext uri="{FF2B5EF4-FFF2-40B4-BE49-F238E27FC236}">
                    <a16:creationId xmlns:a16="http://schemas.microsoft.com/office/drawing/2014/main" id="{D0647A8B-4842-4CF2-B4D1-FE6B2BCEAFE3}"/>
                  </a:ext>
                </a:extLst>
              </p:cNvPr>
              <p:cNvSpPr txBox="1">
                <a:spLocks noChangeArrowheads="1"/>
              </p:cNvSpPr>
              <p:nvPr/>
            </p:nvSpPr>
            <p:spPr bwMode="auto">
              <a:xfrm>
                <a:off x="6744072" y="6040952"/>
                <a:ext cx="124104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da-DK" altLang="en-US" sz="700">
                    <a:solidFill>
                      <a:schemeClr val="bg1"/>
                    </a:solidFill>
                  </a:rPr>
                  <a:t>Photos: Danish Red Cross</a:t>
                </a:r>
                <a:endParaRPr lang="en-GB" altLang="en-US" sz="700">
                  <a:solidFill>
                    <a:schemeClr val="bg1"/>
                  </a:solidFill>
                </a:endParaRPr>
              </a:p>
            </p:txBody>
          </p:sp>
        </p:gr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4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nodeType="afterGroup">
                            <p:stCondLst>
                              <p:cond delay="4500"/>
                            </p:stCondLst>
                            <p:childTnLst>
                              <p:par>
                                <p:cTn id="9" presetID="10" presetClass="entr" presetSubtype="0" fill="hold" nodeType="afterEffect">
                                  <p:stCondLst>
                                    <p:cond delay="50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CBFBC90-CB74-41BF-9018-56BF52415534}"/>
              </a:ext>
            </a:extLst>
          </p:cNvPr>
          <p:cNvSpPr>
            <a:spLocks noChangeArrowheads="1"/>
          </p:cNvSpPr>
          <p:nvPr/>
        </p:nvSpPr>
        <p:spPr bwMode="auto">
          <a:xfrm>
            <a:off x="911225" y="1196975"/>
            <a:ext cx="67691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spcBef>
                <a:spcPct val="20000"/>
              </a:spcBef>
              <a:buClr>
                <a:srgbClr val="C00000"/>
              </a:buClr>
              <a:buSzPct val="80000"/>
            </a:pPr>
            <a:r>
              <a:rPr lang="en-US" altLang="en-US" sz="2400" b="1" dirty="0">
                <a:solidFill>
                  <a:schemeClr val="bg1"/>
                </a:solidFill>
              </a:rPr>
              <a:t>Large scale degradation and/or loss of coastal and marine ecosystems</a:t>
            </a:r>
          </a:p>
          <a:p>
            <a:pPr>
              <a:spcBef>
                <a:spcPct val="20000"/>
              </a:spcBef>
              <a:buClr>
                <a:srgbClr val="C00000"/>
              </a:buClr>
              <a:buSzPct val="80000"/>
              <a:buFont typeface="Wingdings" panose="05000000000000000000" pitchFamily="2" charset="2"/>
              <a:buChar char="§"/>
            </a:pPr>
            <a:r>
              <a:rPr lang="en-US" altLang="en-US" dirty="0">
                <a:solidFill>
                  <a:schemeClr val="bg1"/>
                </a:solidFill>
              </a:rPr>
              <a:t> </a:t>
            </a:r>
            <a:r>
              <a:rPr lang="en-US" altLang="en-US" sz="2000" dirty="0">
                <a:solidFill>
                  <a:schemeClr val="bg1"/>
                </a:solidFill>
              </a:rPr>
              <a:t>the oceans are becoming more acidic</a:t>
            </a:r>
          </a:p>
          <a:p>
            <a:pPr>
              <a:spcBef>
                <a:spcPct val="20000"/>
              </a:spcBef>
              <a:buClr>
                <a:srgbClr val="C00000"/>
              </a:buClr>
              <a:buSzPct val="80000"/>
              <a:buFont typeface="Wingdings" panose="05000000000000000000" pitchFamily="2" charset="2"/>
              <a:buChar char="§"/>
            </a:pPr>
            <a:r>
              <a:rPr lang="en-US" altLang="en-US" sz="2000" dirty="0">
                <a:solidFill>
                  <a:schemeClr val="bg1"/>
                </a:solidFill>
              </a:rPr>
              <a:t> sea temperatures are increasing</a:t>
            </a:r>
          </a:p>
        </p:txBody>
      </p:sp>
      <p:sp>
        <p:nvSpPr>
          <p:cNvPr id="9" name="Content Placeholder 2">
            <a:extLst>
              <a:ext uri="{FF2B5EF4-FFF2-40B4-BE49-F238E27FC236}">
                <a16:creationId xmlns:a16="http://schemas.microsoft.com/office/drawing/2014/main" id="{D24A1122-C719-48FF-81AC-5C2828CA9213}"/>
              </a:ext>
            </a:extLst>
          </p:cNvPr>
          <p:cNvSpPr>
            <a:spLocks/>
          </p:cNvSpPr>
          <p:nvPr/>
        </p:nvSpPr>
        <p:spPr bwMode="auto">
          <a:xfrm>
            <a:off x="911225" y="4725988"/>
            <a:ext cx="5329238"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spcBef>
                <a:spcPct val="20000"/>
              </a:spcBef>
              <a:buClr>
                <a:srgbClr val="C00000"/>
              </a:buClr>
              <a:buSzPct val="80000"/>
              <a:buFont typeface="Wingdings" panose="05000000000000000000" pitchFamily="2" charset="2"/>
              <a:buNone/>
            </a:pPr>
            <a:r>
              <a:rPr lang="en-US" altLang="en-US" sz="2200">
                <a:solidFill>
                  <a:schemeClr val="bg1"/>
                </a:solidFill>
              </a:rPr>
              <a:t>Ocean acidification and warmer waters damages coral reefs – reducing their coastal protection effects</a:t>
            </a:r>
          </a:p>
        </p:txBody>
      </p:sp>
      <p:sp>
        <p:nvSpPr>
          <p:cNvPr id="50180" name="Title 1">
            <a:extLst>
              <a:ext uri="{FF2B5EF4-FFF2-40B4-BE49-F238E27FC236}">
                <a16:creationId xmlns:a16="http://schemas.microsoft.com/office/drawing/2014/main" id="{1C5617B6-F682-4EDB-87E2-DAC534BB9075}"/>
              </a:ext>
            </a:extLst>
          </p:cNvPr>
          <p:cNvSpPr>
            <a:spLocks/>
          </p:cNvSpPr>
          <p:nvPr/>
        </p:nvSpPr>
        <p:spPr bwMode="auto">
          <a:xfrm>
            <a:off x="982663" y="333375"/>
            <a:ext cx="8351837"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800" b="1">
                <a:solidFill>
                  <a:schemeClr val="bg1"/>
                </a:solidFill>
              </a:rPr>
              <a:t>Oceanic changes – acidification, warming</a:t>
            </a:r>
            <a:endParaRPr lang="en-US" altLang="en-US" sz="2800" b="1" i="1">
              <a:solidFill>
                <a:schemeClr val="bg1"/>
              </a:solidFill>
            </a:endParaRPr>
          </a:p>
        </p:txBody>
      </p:sp>
      <p:grpSp>
        <p:nvGrpSpPr>
          <p:cNvPr id="2" name="Group 1">
            <a:extLst>
              <a:ext uri="{FF2B5EF4-FFF2-40B4-BE49-F238E27FC236}">
                <a16:creationId xmlns:a16="http://schemas.microsoft.com/office/drawing/2014/main" id="{EA40EC2B-47F4-4E52-B922-598470C05CE9}"/>
              </a:ext>
            </a:extLst>
          </p:cNvPr>
          <p:cNvGrpSpPr>
            <a:grpSpLocks/>
          </p:cNvGrpSpPr>
          <p:nvPr/>
        </p:nvGrpSpPr>
        <p:grpSpPr bwMode="auto">
          <a:xfrm>
            <a:off x="7319963" y="1481138"/>
            <a:ext cx="3313112" cy="5018087"/>
            <a:chOff x="7319963" y="1481420"/>
            <a:chExt cx="3313112" cy="5018577"/>
          </a:xfrm>
        </p:grpSpPr>
        <p:sp>
          <p:nvSpPr>
            <p:cNvPr id="50182" name="Content Placeholder 2">
              <a:extLst>
                <a:ext uri="{FF2B5EF4-FFF2-40B4-BE49-F238E27FC236}">
                  <a16:creationId xmlns:a16="http://schemas.microsoft.com/office/drawing/2014/main" id="{473A674C-8421-4191-BF59-ECD1982AAA7F}"/>
                </a:ext>
              </a:extLst>
            </p:cNvPr>
            <p:cNvSpPr>
              <a:spLocks/>
            </p:cNvSpPr>
            <p:nvPr/>
          </p:nvSpPr>
          <p:spPr bwMode="auto">
            <a:xfrm>
              <a:off x="7319963" y="1481420"/>
              <a:ext cx="3313112" cy="1443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268288" indent="-268288">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spcBef>
                  <a:spcPct val="20000"/>
                </a:spcBef>
                <a:buClr>
                  <a:srgbClr val="C00000"/>
                </a:buClr>
                <a:buSzPct val="80000"/>
                <a:buFont typeface="Wingdings" panose="05000000000000000000" pitchFamily="2" charset="2"/>
                <a:buNone/>
              </a:pPr>
              <a:r>
                <a:rPr lang="en-US" altLang="en-US" sz="2200">
                  <a:solidFill>
                    <a:schemeClr val="bg1"/>
                  </a:solidFill>
                </a:rPr>
                <a:t>... and fish stocks decline, eroding livelihoods for millions of people</a:t>
              </a:r>
            </a:p>
          </p:txBody>
        </p:sp>
        <p:pic>
          <p:nvPicPr>
            <p:cNvPr id="50183" name="Picture 6" descr="CTK1-impact-4484">
              <a:extLst>
                <a:ext uri="{FF2B5EF4-FFF2-40B4-BE49-F238E27FC236}">
                  <a16:creationId xmlns:a16="http://schemas.microsoft.com/office/drawing/2014/main" id="{8092AED2-2033-4F76-B2DC-4BD3F5BDF09F}"/>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08168" y="3022888"/>
              <a:ext cx="2755900" cy="3430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4" name="TextBox 10">
              <a:extLst>
                <a:ext uri="{FF2B5EF4-FFF2-40B4-BE49-F238E27FC236}">
                  <a16:creationId xmlns:a16="http://schemas.microsoft.com/office/drawing/2014/main" id="{A2D8F00B-317E-4813-95F2-2918AE854793}"/>
                </a:ext>
              </a:extLst>
            </p:cNvPr>
            <p:cNvSpPr txBox="1">
              <a:spLocks noChangeArrowheads="1"/>
            </p:cNvSpPr>
            <p:nvPr/>
          </p:nvSpPr>
          <p:spPr bwMode="auto">
            <a:xfrm>
              <a:off x="7533012" y="6299942"/>
              <a:ext cx="111280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da-DK" altLang="en-US" sz="700">
                  <a:solidFill>
                    <a:schemeClr val="bg1"/>
                  </a:solidFill>
                </a:rPr>
                <a:t>Photos: Climate Centre</a:t>
              </a:r>
              <a:endParaRPr lang="en-GB" altLang="en-US" sz="700">
                <a:solidFill>
                  <a:schemeClr val="bg1"/>
                </a:solidFil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2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nodeType="afterGroup">
                            <p:stCondLst>
                              <p:cond delay="2000"/>
                            </p:stCondLst>
                            <p:childTnLst>
                              <p:par>
                                <p:cTn id="8" presetID="10" presetClass="entr" presetSubtype="0" fill="hold" grpId="0" nodeType="afterEffect">
                                  <p:stCondLst>
                                    <p:cond delay="5000"/>
                                  </p:stCondLst>
                                  <p:childTnLst>
                                    <p:set>
                                      <p:cBhvr>
                                        <p:cTn id="9" dur="1" fill="hold">
                                          <p:stCondLst>
                                            <p:cond delay="0"/>
                                          </p:stCondLst>
                                        </p:cTn>
                                        <p:tgtEl>
                                          <p:spTgt spid="9">
                                            <p:txEl>
                                              <p:pRg st="0" end="0"/>
                                            </p:txEl>
                                          </p:spTgt>
                                        </p:tgtEl>
                                        <p:attrNameLst>
                                          <p:attrName>style.visibility</p:attrName>
                                        </p:attrNameLst>
                                      </p:cBhvr>
                                      <p:to>
                                        <p:strVal val="visible"/>
                                      </p:to>
                                    </p:set>
                                    <p:animEffect transition="in" filter="fade">
                                      <p:cBhvr>
                                        <p:cTn id="10" dur="500"/>
                                        <p:tgtEl>
                                          <p:spTgt spid="9">
                                            <p:txEl>
                                              <p:pRg st="0" end="0"/>
                                            </p:txEl>
                                          </p:spTgt>
                                        </p:tgtEl>
                                      </p:cBhvr>
                                    </p:animEffect>
                                  </p:childTnLst>
                                </p:cTn>
                              </p:par>
                            </p:childTnLst>
                          </p:cTn>
                        </p:par>
                        <p:par>
                          <p:cTn id="11" fill="hold" nodeType="afterGroup">
                            <p:stCondLst>
                              <p:cond delay="7500"/>
                            </p:stCondLst>
                            <p:childTnLst>
                              <p:par>
                                <p:cTn id="12" presetID="10" presetClass="entr" presetSubtype="0" fill="hold" nodeType="afterEffect">
                                  <p:stCondLst>
                                    <p:cond delay="500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2226" name="Titel 1">
            <a:extLst>
              <a:ext uri="{FF2B5EF4-FFF2-40B4-BE49-F238E27FC236}">
                <a16:creationId xmlns:a16="http://schemas.microsoft.com/office/drawing/2014/main" id="{CD2CE364-1E40-4536-958D-A51A2003328E}"/>
              </a:ext>
            </a:extLst>
          </p:cNvPr>
          <p:cNvSpPr txBox="1">
            <a:spLocks/>
          </p:cNvSpPr>
          <p:nvPr/>
        </p:nvSpPr>
        <p:spPr bwMode="auto">
          <a:xfrm>
            <a:off x="1487488" y="0"/>
            <a:ext cx="7777162"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defRPr>
                <a:solidFill>
                  <a:schemeClr val="tx1"/>
                </a:solidFill>
                <a:latin typeface="Arial" panose="020B0604020202020204" pitchFamily="34" charset="0"/>
                <a:ea typeface="MS PGothic" panose="020B0600070205080204" pitchFamily="34" charset="-128"/>
              </a:defRPr>
            </a:lvl1pPr>
            <a:lvl2pPr marL="742950" indent="-285750" defTabSz="457200">
              <a:defRPr>
                <a:solidFill>
                  <a:schemeClr val="tx1"/>
                </a:solidFill>
                <a:latin typeface="Arial" panose="020B0604020202020204" pitchFamily="34" charset="0"/>
                <a:ea typeface="MS PGothic" panose="020B0600070205080204" pitchFamily="34" charset="-128"/>
              </a:defRPr>
            </a:lvl2pPr>
            <a:lvl3pPr marL="1143000" indent="-228600" defTabSz="457200">
              <a:defRPr>
                <a:solidFill>
                  <a:schemeClr val="tx1"/>
                </a:solidFill>
                <a:latin typeface="Arial" panose="020B0604020202020204" pitchFamily="34" charset="0"/>
                <a:ea typeface="MS PGothic" panose="020B0600070205080204" pitchFamily="34" charset="-128"/>
              </a:defRPr>
            </a:lvl3pPr>
            <a:lvl4pPr marL="1600200" indent="-228600" defTabSz="457200">
              <a:defRPr>
                <a:solidFill>
                  <a:schemeClr val="tx1"/>
                </a:solidFill>
                <a:latin typeface="Arial" panose="020B0604020202020204" pitchFamily="34" charset="0"/>
                <a:ea typeface="MS PGothic" panose="020B0600070205080204" pitchFamily="34" charset="-128"/>
              </a:defRPr>
            </a:lvl4pPr>
            <a:lvl5pPr marL="2057400" indent="-228600" defTabSz="4572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800" b="1">
                <a:solidFill>
                  <a:schemeClr val="bg1"/>
                </a:solidFill>
              </a:rPr>
              <a:t>Cyclones – hurricanes/typhoons</a:t>
            </a:r>
          </a:p>
        </p:txBody>
      </p:sp>
      <p:sp>
        <p:nvSpPr>
          <p:cNvPr id="51203" name="TextBox 1">
            <a:extLst>
              <a:ext uri="{FF2B5EF4-FFF2-40B4-BE49-F238E27FC236}">
                <a16:creationId xmlns:a16="http://schemas.microsoft.com/office/drawing/2014/main" id="{70750C81-3B55-40AD-8FBE-884E52BD1144}"/>
              </a:ext>
            </a:extLst>
          </p:cNvPr>
          <p:cNvSpPr txBox="1">
            <a:spLocks noChangeArrowheads="1"/>
          </p:cNvSpPr>
          <p:nvPr/>
        </p:nvSpPr>
        <p:spPr bwMode="auto">
          <a:xfrm>
            <a:off x="695325" y="1200150"/>
            <a:ext cx="10296525" cy="1724025"/>
          </a:xfrm>
          <a:prstGeom prst="rect">
            <a:avLst/>
          </a:prstGeom>
          <a:solidFill>
            <a:srgbClr val="FFFFFF">
              <a:alpha val="6509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buClr>
                <a:srgbClr val="C00000"/>
              </a:buClr>
              <a:buFont typeface="Wingdings" panose="05000000000000000000" pitchFamily="2" charset="2"/>
              <a:buChar char="§"/>
            </a:pPr>
            <a:r>
              <a:rPr lang="en-US" altLang="en-US" sz="2200"/>
              <a:t>Possibly an increase in the intensity of tropical cyclone activity (hurricanes/typhoons)</a:t>
            </a:r>
          </a:p>
          <a:p>
            <a:pPr eaLnBrk="1" hangingPunct="1">
              <a:buClr>
                <a:srgbClr val="C00000"/>
              </a:buClr>
              <a:buFont typeface="Wingdings" panose="05000000000000000000" pitchFamily="2" charset="2"/>
              <a:buChar char="§"/>
            </a:pPr>
            <a:r>
              <a:rPr lang="en-US" altLang="en-US" sz="2200"/>
              <a:t>… coupled with higher storm surges due to sea level rise</a:t>
            </a:r>
          </a:p>
          <a:p>
            <a:pPr eaLnBrk="1" hangingPunct="1">
              <a:buClr>
                <a:srgbClr val="C00000"/>
              </a:buClr>
              <a:buFont typeface="Wingdings" panose="05000000000000000000" pitchFamily="2" charset="2"/>
              <a:buChar char="§"/>
            </a:pPr>
            <a:r>
              <a:rPr lang="en-US" altLang="en-US" sz="2200">
                <a:sym typeface="Wingdings" panose="05000000000000000000" pitchFamily="2" charset="2"/>
              </a:rPr>
              <a:t> economic/human losses are expected to increase</a:t>
            </a:r>
            <a:endParaRPr lang="en-US" altLang="en-US" sz="2200"/>
          </a:p>
          <a:p>
            <a:pPr eaLnBrk="1" hangingPunct="1"/>
            <a:endParaRPr lang="en-US" altLang="en-US"/>
          </a:p>
        </p:txBody>
      </p:sp>
      <p:sp>
        <p:nvSpPr>
          <p:cNvPr id="52228" name="TextBox 1">
            <a:extLst>
              <a:ext uri="{FF2B5EF4-FFF2-40B4-BE49-F238E27FC236}">
                <a16:creationId xmlns:a16="http://schemas.microsoft.com/office/drawing/2014/main" id="{82D9CA34-E4D7-43C8-9DD4-436E48B98B49}"/>
              </a:ext>
            </a:extLst>
          </p:cNvPr>
          <p:cNvSpPr txBox="1">
            <a:spLocks noChangeArrowheads="1"/>
          </p:cNvSpPr>
          <p:nvPr/>
        </p:nvSpPr>
        <p:spPr bwMode="auto">
          <a:xfrm>
            <a:off x="2066925" y="6597650"/>
            <a:ext cx="1597025"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GB" altLang="en-US" sz="700">
                <a:solidFill>
                  <a:schemeClr val="bg1"/>
                </a:solidFill>
              </a:rPr>
              <a:t>Image: NASA/NOAA GOES Project</a:t>
            </a:r>
          </a:p>
        </p:txBody>
      </p:sp>
      <p:grpSp>
        <p:nvGrpSpPr>
          <p:cNvPr id="13" name="Group 12">
            <a:extLst>
              <a:ext uri="{FF2B5EF4-FFF2-40B4-BE49-F238E27FC236}">
                <a16:creationId xmlns:a16="http://schemas.microsoft.com/office/drawing/2014/main" id="{E6EB8A5C-255D-4A17-8331-7C13FE088001}"/>
              </a:ext>
            </a:extLst>
          </p:cNvPr>
          <p:cNvGrpSpPr>
            <a:grpSpLocks/>
          </p:cNvGrpSpPr>
          <p:nvPr/>
        </p:nvGrpSpPr>
        <p:grpSpPr bwMode="auto">
          <a:xfrm>
            <a:off x="682625" y="3141663"/>
            <a:ext cx="4908550" cy="3079750"/>
            <a:chOff x="682664" y="2780928"/>
            <a:chExt cx="4909280" cy="3080375"/>
          </a:xfrm>
        </p:grpSpPr>
        <p:pic>
          <p:nvPicPr>
            <p:cNvPr id="52230" name="Picture 11">
              <a:extLst>
                <a:ext uri="{FF2B5EF4-FFF2-40B4-BE49-F238E27FC236}">
                  <a16:creationId xmlns:a16="http://schemas.microsoft.com/office/drawing/2014/main" id="{BD2A376A-7643-4B21-BC73-35BFFFA3E86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6120" y="2780928"/>
              <a:ext cx="4885824" cy="3044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1" name="TextBox 16">
              <a:extLst>
                <a:ext uri="{FF2B5EF4-FFF2-40B4-BE49-F238E27FC236}">
                  <a16:creationId xmlns:a16="http://schemas.microsoft.com/office/drawing/2014/main" id="{87F742B1-C429-4ECB-85F2-633C0D4DE7E0}"/>
                </a:ext>
              </a:extLst>
            </p:cNvPr>
            <p:cNvSpPr txBox="1">
              <a:spLocks noChangeArrowheads="1"/>
            </p:cNvSpPr>
            <p:nvPr/>
          </p:nvSpPr>
          <p:spPr bwMode="auto">
            <a:xfrm>
              <a:off x="682664" y="5661248"/>
              <a:ext cx="678391"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GB" altLang="en-US" sz="700">
                  <a:solidFill>
                    <a:schemeClr val="bg1"/>
                  </a:solidFill>
                </a:rPr>
                <a:t>Photo: IFRC</a:t>
              </a: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4000"/>
                                  </p:stCondLst>
                                  <p:childTnLst>
                                    <p:set>
                                      <p:cBhvr>
                                        <p:cTn id="6" dur="1" fill="hold">
                                          <p:stCondLst>
                                            <p:cond delay="0"/>
                                          </p:stCondLst>
                                        </p:cTn>
                                        <p:tgtEl>
                                          <p:spTgt spid="51203"/>
                                        </p:tgtEl>
                                        <p:attrNameLst>
                                          <p:attrName>style.visibility</p:attrName>
                                        </p:attrNameLst>
                                      </p:cBhvr>
                                      <p:to>
                                        <p:strVal val="visible"/>
                                      </p:to>
                                    </p:set>
                                    <p:animEffect transition="in" filter="fade">
                                      <p:cBhvr>
                                        <p:cTn id="7" dur="500"/>
                                        <p:tgtEl>
                                          <p:spTgt spid="51203"/>
                                        </p:tgtEl>
                                      </p:cBhvr>
                                    </p:animEffect>
                                  </p:childTnLst>
                                </p:cTn>
                              </p:par>
                            </p:childTnLst>
                          </p:cTn>
                        </p:par>
                        <p:par>
                          <p:cTn id="8" fill="hold" nodeType="afterGroup">
                            <p:stCondLst>
                              <p:cond delay="4500"/>
                            </p:stCondLst>
                            <p:childTnLst>
                              <p:par>
                                <p:cTn id="9" presetID="10" presetClass="entr" presetSubtype="0" fill="hold" nodeType="afterEffect">
                                  <p:stCondLst>
                                    <p:cond delay="400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529002C-95F8-4113-ACEC-0DDDFF03013C}"/>
              </a:ext>
            </a:extLst>
          </p:cNvPr>
          <p:cNvSpPr txBox="1">
            <a:spLocks/>
          </p:cNvSpPr>
          <p:nvPr/>
        </p:nvSpPr>
        <p:spPr>
          <a:xfrm>
            <a:off x="550863" y="96838"/>
            <a:ext cx="5400675" cy="523875"/>
          </a:xfrm>
          <a:prstGeom prst="rect">
            <a:avLst/>
          </a:prstGeom>
          <a:solidFill>
            <a:schemeClr val="bg1">
              <a:alpha val="0"/>
            </a:schemeClr>
          </a:solidFill>
        </p:spPr>
        <p:txBody>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lgn="l">
              <a:defRPr/>
            </a:pPr>
            <a:r>
              <a:rPr lang="en-US" altLang="en-US" sz="2800" b="1" kern="0" dirty="0"/>
              <a:t>Food security challenges</a:t>
            </a:r>
          </a:p>
        </p:txBody>
      </p:sp>
      <p:sp>
        <p:nvSpPr>
          <p:cNvPr id="5" name="TextBox 4">
            <a:extLst>
              <a:ext uri="{FF2B5EF4-FFF2-40B4-BE49-F238E27FC236}">
                <a16:creationId xmlns:a16="http://schemas.microsoft.com/office/drawing/2014/main" id="{2AF76CA0-7CD7-49E8-A112-F0A7CB31C303}"/>
              </a:ext>
            </a:extLst>
          </p:cNvPr>
          <p:cNvSpPr txBox="1"/>
          <p:nvPr/>
        </p:nvSpPr>
        <p:spPr>
          <a:xfrm>
            <a:off x="1055688" y="1412875"/>
            <a:ext cx="4248150" cy="5040313"/>
          </a:xfrm>
          <a:prstGeom prst="rect">
            <a:avLst/>
          </a:prstGeom>
          <a:solidFill>
            <a:srgbClr val="FFFFFF">
              <a:alpha val="60000"/>
            </a:srgbClr>
          </a:solidFill>
        </p:spPr>
        <p:txBody>
          <a:bodyPr/>
          <a:lstStyle/>
          <a:p>
            <a:pPr>
              <a:spcBef>
                <a:spcPts val="0"/>
              </a:spcBef>
              <a:spcAft>
                <a:spcPts val="0"/>
              </a:spcAft>
              <a:defRPr/>
            </a:pPr>
            <a:r>
              <a:rPr lang="en-US" sz="2100" b="1" dirty="0">
                <a:solidFill>
                  <a:srgbClr val="000000"/>
                </a:solidFill>
              </a:rPr>
              <a:t>Huge variability around the globe – and in agriculture and fisheries; </a:t>
            </a:r>
            <a:r>
              <a:rPr lang="en-US" sz="2100" dirty="0">
                <a:solidFill>
                  <a:srgbClr val="000000"/>
                </a:solidFill>
              </a:rPr>
              <a:t>p</a:t>
            </a:r>
            <a:r>
              <a:rPr lang="en-GB" sz="2100" dirty="0" err="1">
                <a:solidFill>
                  <a:srgbClr val="000000"/>
                </a:solidFill>
              </a:rPr>
              <a:t>rojected</a:t>
            </a:r>
            <a:r>
              <a:rPr lang="en-GB" sz="2100" dirty="0">
                <a:solidFill>
                  <a:srgbClr val="000000"/>
                </a:solidFill>
              </a:rPr>
              <a:t> impacts vary across crops and regions and adaptation scenarios.</a:t>
            </a:r>
          </a:p>
          <a:p>
            <a:pPr>
              <a:spcBef>
                <a:spcPts val="0"/>
              </a:spcBef>
              <a:spcAft>
                <a:spcPts val="0"/>
              </a:spcAft>
              <a:defRPr/>
            </a:pPr>
            <a:endParaRPr lang="en-GB" sz="2100" dirty="0"/>
          </a:p>
          <a:p>
            <a:pPr marL="342900" indent="-342900">
              <a:spcBef>
                <a:spcPts val="0"/>
              </a:spcBef>
              <a:spcAft>
                <a:spcPts val="0"/>
              </a:spcAft>
              <a:buFont typeface="Arial" panose="020B0604020202020204" pitchFamily="34" charset="0"/>
              <a:buChar char="•"/>
              <a:defRPr/>
            </a:pPr>
            <a:r>
              <a:rPr lang="en-US" sz="2100" dirty="0">
                <a:solidFill>
                  <a:srgbClr val="000000"/>
                </a:solidFill>
              </a:rPr>
              <a:t>Observed effects so far mostly on '</a:t>
            </a:r>
            <a:r>
              <a:rPr lang="en-US" sz="2100" b="1" dirty="0">
                <a:solidFill>
                  <a:srgbClr val="000000"/>
                </a:solidFill>
              </a:rPr>
              <a:t>food availability</a:t>
            </a:r>
            <a:r>
              <a:rPr lang="en-US" sz="2100" dirty="0">
                <a:solidFill>
                  <a:srgbClr val="000000"/>
                </a:solidFill>
              </a:rPr>
              <a:t>'</a:t>
            </a:r>
          </a:p>
          <a:p>
            <a:pPr marL="342900" indent="-342900">
              <a:spcBef>
                <a:spcPts val="0"/>
              </a:spcBef>
              <a:spcAft>
                <a:spcPts val="0"/>
              </a:spcAft>
              <a:buFont typeface="Arial" panose="020B0604020202020204" pitchFamily="34" charset="0"/>
              <a:buChar char="•"/>
              <a:defRPr/>
            </a:pPr>
            <a:r>
              <a:rPr lang="en-US" sz="2100" dirty="0">
                <a:solidFill>
                  <a:srgbClr val="000000"/>
                </a:solidFill>
              </a:rPr>
              <a:t>C</a:t>
            </a:r>
            <a:r>
              <a:rPr lang="en-GB" sz="2100" dirty="0" err="1">
                <a:solidFill>
                  <a:srgbClr val="000000"/>
                </a:solidFill>
              </a:rPr>
              <a:t>limate</a:t>
            </a:r>
            <a:r>
              <a:rPr lang="en-GB" sz="2100" dirty="0">
                <a:solidFill>
                  <a:srgbClr val="000000"/>
                </a:solidFill>
              </a:rPr>
              <a:t> change has negatively affected wheat and maize yields for many regions (IPCC, medium confidence); </a:t>
            </a:r>
          </a:p>
          <a:p>
            <a:pPr marL="342900" indent="-342900">
              <a:spcBef>
                <a:spcPts val="0"/>
              </a:spcBef>
              <a:spcAft>
                <a:spcPts val="0"/>
              </a:spcAft>
              <a:buFont typeface="Arial" panose="020B0604020202020204" pitchFamily="34" charset="0"/>
              <a:buChar char="•"/>
              <a:defRPr/>
            </a:pPr>
            <a:r>
              <a:rPr lang="en-GB" sz="2100" dirty="0">
                <a:solidFill>
                  <a:srgbClr val="000000"/>
                </a:solidFill>
              </a:rPr>
              <a:t>Some positive trends in some high latitude regions</a:t>
            </a:r>
            <a:endParaRPr lang="en-GB" sz="2100" dirty="0"/>
          </a:p>
        </p:txBody>
      </p:sp>
      <p:grpSp>
        <p:nvGrpSpPr>
          <p:cNvPr id="10" name="Group 9">
            <a:extLst>
              <a:ext uri="{FF2B5EF4-FFF2-40B4-BE49-F238E27FC236}">
                <a16:creationId xmlns:a16="http://schemas.microsoft.com/office/drawing/2014/main" id="{BE9F0880-FBDF-400C-B5ED-216D2A61DF92}"/>
              </a:ext>
            </a:extLst>
          </p:cNvPr>
          <p:cNvGrpSpPr>
            <a:grpSpLocks/>
          </p:cNvGrpSpPr>
          <p:nvPr/>
        </p:nvGrpSpPr>
        <p:grpSpPr bwMode="auto">
          <a:xfrm>
            <a:off x="6167438" y="1392238"/>
            <a:ext cx="4249737" cy="5060950"/>
            <a:chOff x="6168008" y="1392852"/>
            <a:chExt cx="4248473" cy="5060483"/>
          </a:xfrm>
        </p:grpSpPr>
        <p:sp>
          <p:nvSpPr>
            <p:cNvPr id="54277" name="TextBox 5">
              <a:extLst>
                <a:ext uri="{FF2B5EF4-FFF2-40B4-BE49-F238E27FC236}">
                  <a16:creationId xmlns:a16="http://schemas.microsoft.com/office/drawing/2014/main" id="{175605F1-9D50-48C2-9D4D-C490CDDC33B6}"/>
                </a:ext>
              </a:extLst>
            </p:cNvPr>
            <p:cNvSpPr txBox="1">
              <a:spLocks noChangeArrowheads="1"/>
            </p:cNvSpPr>
            <p:nvPr/>
          </p:nvSpPr>
          <p:spPr bwMode="auto">
            <a:xfrm>
              <a:off x="6168008" y="1392852"/>
              <a:ext cx="4248473" cy="5060483"/>
            </a:xfrm>
            <a:prstGeom prst="rect">
              <a:avLst/>
            </a:prstGeom>
            <a:solidFill>
              <a:srgbClr val="FFFFFF">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100" dirty="0">
                  <a:solidFill>
                    <a:srgbClr val="000000"/>
                  </a:solidFill>
                </a:rPr>
                <a:t>Climate change could increase the risk of hunger and malnutrition by up to 20% by 2050 (WFP)</a:t>
              </a:r>
              <a:endParaRPr lang="en-GB" altLang="en-US" sz="2100" dirty="0"/>
            </a:p>
          </p:txBody>
        </p:sp>
        <p:pic>
          <p:nvPicPr>
            <p:cNvPr id="54278" name="Picture 7">
              <a:extLst>
                <a:ext uri="{FF2B5EF4-FFF2-40B4-BE49-F238E27FC236}">
                  <a16:creationId xmlns:a16="http://schemas.microsoft.com/office/drawing/2014/main" id="{C5E2FA61-ADB8-4E87-8D79-FD60A8B4C4C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12024" y="2669906"/>
              <a:ext cx="3960440" cy="365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9" name="TextBox 10">
              <a:extLst>
                <a:ext uri="{FF2B5EF4-FFF2-40B4-BE49-F238E27FC236}">
                  <a16:creationId xmlns:a16="http://schemas.microsoft.com/office/drawing/2014/main" id="{B6142BDB-5003-4EA6-886F-A2401CBE2FF5}"/>
                </a:ext>
              </a:extLst>
            </p:cNvPr>
            <p:cNvSpPr txBox="1">
              <a:spLocks noChangeArrowheads="1"/>
            </p:cNvSpPr>
            <p:nvPr/>
          </p:nvSpPr>
          <p:spPr bwMode="auto">
            <a:xfrm>
              <a:off x="6252847" y="6165304"/>
              <a:ext cx="1241045"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da-DK" altLang="en-US" sz="700">
                  <a:solidFill>
                    <a:schemeClr val="bg1"/>
                  </a:solidFill>
                </a:rPr>
                <a:t>Photos: Danish Red Cross</a:t>
              </a:r>
              <a:endParaRPr lang="en-GB" altLang="en-US" sz="700">
                <a:solidFill>
                  <a:schemeClr val="bg1"/>
                </a:solidFil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3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nodeType="afterGroup">
                            <p:stCondLst>
                              <p:cond delay="3500"/>
                            </p:stCondLst>
                            <p:childTnLst>
                              <p:par>
                                <p:cTn id="9" presetID="10" presetClass="entr" presetSubtype="0" fill="hold" nodeType="afterEffect">
                                  <p:stCondLst>
                                    <p:cond delay="500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8FE3ACB-429B-4A40-B8BD-40A4448EE5BE}"/>
              </a:ext>
            </a:extLst>
          </p:cNvPr>
          <p:cNvSpPr txBox="1"/>
          <p:nvPr/>
        </p:nvSpPr>
        <p:spPr>
          <a:xfrm>
            <a:off x="4673511" y="2564904"/>
            <a:ext cx="7399153" cy="3139321"/>
          </a:xfrm>
          <a:prstGeom prst="rect">
            <a:avLst/>
          </a:prstGeom>
          <a:noFill/>
        </p:spPr>
        <p:txBody>
          <a:bodyPr wrap="square">
            <a:spAutoFit/>
          </a:bodyPr>
          <a:lstStyle/>
          <a:p>
            <a:pPr>
              <a:defRPr/>
            </a:pPr>
            <a:r>
              <a:rPr lang="en-GB" sz="2200" dirty="0"/>
              <a:t>WHO (2018) states:</a:t>
            </a:r>
          </a:p>
          <a:p>
            <a:pPr>
              <a:defRPr/>
            </a:pPr>
            <a:endParaRPr lang="en-GB" sz="2200" dirty="0"/>
          </a:p>
          <a:p>
            <a:pPr>
              <a:defRPr/>
            </a:pPr>
            <a:r>
              <a:rPr lang="en-GB" sz="2200" dirty="0"/>
              <a:t>"A highly conservative estimate of 250 000 additional deaths each year due to climate change has been projected between 2030 and 2050; of these</a:t>
            </a:r>
          </a:p>
          <a:p>
            <a:pPr marL="342900" indent="-342900">
              <a:buFont typeface="Arial" panose="020B0604020202020204" pitchFamily="34" charset="0"/>
              <a:buChar char="•"/>
              <a:defRPr/>
            </a:pPr>
            <a:r>
              <a:rPr lang="en-GB" sz="2200" dirty="0"/>
              <a:t>38 000 will result from exposure of the elderly to heat</a:t>
            </a:r>
          </a:p>
          <a:p>
            <a:pPr marL="342900" indent="-342900">
              <a:buFont typeface="Arial" panose="020B0604020202020204" pitchFamily="34" charset="0"/>
              <a:buChar char="•"/>
              <a:defRPr/>
            </a:pPr>
            <a:r>
              <a:rPr lang="en-GB" sz="2200" dirty="0"/>
              <a:t>48 000 from diarrhoea</a:t>
            </a:r>
          </a:p>
          <a:p>
            <a:pPr marL="342900" indent="-342900">
              <a:buFont typeface="Arial" panose="020B0604020202020204" pitchFamily="34" charset="0"/>
              <a:buChar char="•"/>
              <a:defRPr/>
            </a:pPr>
            <a:r>
              <a:rPr lang="en-GB" sz="2200" dirty="0"/>
              <a:t>60 000 from malaria</a:t>
            </a:r>
          </a:p>
          <a:p>
            <a:pPr marL="342900" indent="-342900">
              <a:buFont typeface="Arial" panose="020B0604020202020204" pitchFamily="34" charset="0"/>
              <a:buChar char="•"/>
              <a:defRPr/>
            </a:pPr>
            <a:r>
              <a:rPr lang="en-GB" sz="2200" dirty="0"/>
              <a:t>95 000 from childhood undernutrition"</a:t>
            </a:r>
          </a:p>
        </p:txBody>
      </p:sp>
      <p:pic>
        <p:nvPicPr>
          <p:cNvPr id="3" name="Picture 2">
            <a:extLst>
              <a:ext uri="{FF2B5EF4-FFF2-40B4-BE49-F238E27FC236}">
                <a16:creationId xmlns:a16="http://schemas.microsoft.com/office/drawing/2014/main" id="{30B4B06C-A1AF-44F2-AE47-73E5BA8B5D7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1560000">
            <a:off x="684213" y="1393825"/>
            <a:ext cx="3208337" cy="4303713"/>
          </a:xfrm>
          <a:prstGeom prst="rect">
            <a:avLst/>
          </a:prstGeom>
          <a:noFill/>
          <a:ln>
            <a:noFill/>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TextBox 3">
            <a:extLst>
              <a:ext uri="{FF2B5EF4-FFF2-40B4-BE49-F238E27FC236}">
                <a16:creationId xmlns:a16="http://schemas.microsoft.com/office/drawing/2014/main" id="{367B24D8-317E-45F5-B2ED-0C29ADB1188D}"/>
              </a:ext>
            </a:extLst>
          </p:cNvPr>
          <p:cNvSpPr txBox="1">
            <a:spLocks noChangeArrowheads="1"/>
          </p:cNvSpPr>
          <p:nvPr/>
        </p:nvSpPr>
        <p:spPr bwMode="auto">
          <a:xfrm>
            <a:off x="646113" y="144463"/>
            <a:ext cx="88312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da-DK" altLang="en-US" sz="3000" b="1"/>
              <a:t>Health impacts everywhere</a:t>
            </a:r>
            <a:endParaRPr lang="en-GB" altLang="en-US" sz="3000" b="1"/>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78851" name="AutoShape 3">
            <a:extLst>
              <a:ext uri="{FF2B5EF4-FFF2-40B4-BE49-F238E27FC236}">
                <a16:creationId xmlns:a16="http://schemas.microsoft.com/office/drawing/2014/main" id="{76E442D4-7C7A-429E-93C6-693CA1543595}"/>
              </a:ext>
            </a:extLst>
          </p:cNvPr>
          <p:cNvSpPr>
            <a:spLocks noChangeArrowheads="1"/>
          </p:cNvSpPr>
          <p:nvPr/>
        </p:nvSpPr>
        <p:spPr bwMode="auto">
          <a:xfrm>
            <a:off x="1559496" y="3429000"/>
            <a:ext cx="4032250" cy="3168650"/>
          </a:xfrm>
          <a:prstGeom prst="wedgeRoundRectCallout">
            <a:avLst>
              <a:gd name="adj1" fmla="val 118747"/>
              <a:gd name="adj2" fmla="val -75162"/>
              <a:gd name="adj3" fmla="val 16667"/>
            </a:avLst>
          </a:prstGeom>
          <a:solidFill>
            <a:srgbClr val="FFFFFF">
              <a:alpha val="69804"/>
            </a:srgbClr>
          </a:solidFill>
          <a:ln w="9525">
            <a:noFill/>
            <a:miter lim="800000"/>
            <a:headEnd/>
            <a:tailEnd/>
          </a:ln>
        </p:spPr>
        <p:txBody>
          <a:bodyPr lIns="162000" tIns="10800"/>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spcAft>
                <a:spcPct val="25000"/>
              </a:spcAft>
            </a:pPr>
            <a:r>
              <a:rPr lang="da-DK" altLang="nl-NL" sz="2200" i="1" dirty="0"/>
              <a:t>”</a:t>
            </a:r>
            <a:r>
              <a:rPr lang="da-DK" altLang="en-US" sz="2200" i="1" dirty="0"/>
              <a:t>More and </a:t>
            </a:r>
            <a:r>
              <a:rPr lang="da-DK" altLang="en-US" sz="2200" i="1" dirty="0" err="1"/>
              <a:t>worse</a:t>
            </a:r>
            <a:r>
              <a:rPr lang="da-DK" altLang="en-US" sz="2200" i="1" dirty="0"/>
              <a:t> </a:t>
            </a:r>
            <a:r>
              <a:rPr lang="da-DK" altLang="en-US" sz="2200" i="1" dirty="0" err="1"/>
              <a:t>floods</a:t>
            </a:r>
            <a:r>
              <a:rPr lang="da-DK" altLang="nl-NL" sz="2200" i="1" dirty="0"/>
              <a:t>”</a:t>
            </a:r>
            <a:endParaRPr lang="da-DK" altLang="en-US" sz="2200" i="1" dirty="0"/>
          </a:p>
          <a:p>
            <a:pPr eaLnBrk="1" hangingPunct="1">
              <a:spcAft>
                <a:spcPct val="25000"/>
              </a:spcAft>
            </a:pPr>
            <a:r>
              <a:rPr lang="da-DK" altLang="nl-NL" sz="2200" i="1" dirty="0"/>
              <a:t>”</a:t>
            </a:r>
            <a:r>
              <a:rPr lang="da-DK" altLang="en-US" sz="2200" i="1" dirty="0"/>
              <a:t>Rains </a:t>
            </a:r>
            <a:r>
              <a:rPr lang="da-DK" altLang="en-US" sz="2200" i="1" dirty="0" err="1"/>
              <a:t>no</a:t>
            </a:r>
            <a:r>
              <a:rPr lang="da-DK" altLang="en-US" sz="2200" i="1" dirty="0"/>
              <a:t> longer normal – </a:t>
            </a:r>
            <a:r>
              <a:rPr lang="da-DK" altLang="en-US" sz="2200" i="1" dirty="0" err="1"/>
              <a:t>difficult</a:t>
            </a:r>
            <a:r>
              <a:rPr lang="da-DK" altLang="en-US" sz="2200" i="1" dirty="0"/>
              <a:t> to know </a:t>
            </a:r>
            <a:r>
              <a:rPr lang="da-DK" altLang="en-US" sz="2200" i="1" dirty="0" err="1"/>
              <a:t>when</a:t>
            </a:r>
            <a:r>
              <a:rPr lang="da-DK" altLang="en-US" sz="2200" i="1" dirty="0"/>
              <a:t> to plant</a:t>
            </a:r>
            <a:r>
              <a:rPr lang="da-DK" altLang="nl-NL" sz="2200" i="1" dirty="0"/>
              <a:t>”</a:t>
            </a:r>
            <a:endParaRPr lang="da-DK" altLang="en-US" sz="2200" i="1" dirty="0"/>
          </a:p>
          <a:p>
            <a:pPr eaLnBrk="1" hangingPunct="1">
              <a:spcAft>
                <a:spcPct val="25000"/>
              </a:spcAft>
            </a:pPr>
            <a:r>
              <a:rPr lang="da-DK" altLang="nl-NL" sz="2200" i="1" dirty="0"/>
              <a:t>”</a:t>
            </a:r>
            <a:r>
              <a:rPr lang="da-DK" altLang="en-US" sz="2200" i="1" dirty="0" err="1"/>
              <a:t>Our</a:t>
            </a:r>
            <a:r>
              <a:rPr lang="da-DK" altLang="en-US" sz="2200" i="1" dirty="0"/>
              <a:t> </a:t>
            </a:r>
            <a:r>
              <a:rPr lang="da-DK" altLang="en-US" sz="2200" i="1" dirty="0" err="1"/>
              <a:t>fields</a:t>
            </a:r>
            <a:r>
              <a:rPr lang="da-DK" altLang="en-US" sz="2200" i="1" dirty="0"/>
              <a:t> </a:t>
            </a:r>
            <a:r>
              <a:rPr lang="da-DK" altLang="en-US" sz="2200" i="1" dirty="0" err="1"/>
              <a:t>get</a:t>
            </a:r>
            <a:r>
              <a:rPr lang="da-DK" altLang="en-US" sz="2200" i="1" dirty="0"/>
              <a:t> </a:t>
            </a:r>
            <a:r>
              <a:rPr lang="da-DK" altLang="en-US" sz="2200" i="1" dirty="0" err="1"/>
              <a:t>eaten</a:t>
            </a:r>
            <a:r>
              <a:rPr lang="da-DK" altLang="en-US" sz="2200" i="1" dirty="0"/>
              <a:t> </a:t>
            </a:r>
            <a:r>
              <a:rPr lang="da-DK" altLang="en-US" sz="2200" i="1" dirty="0" err="1"/>
              <a:t>away</a:t>
            </a:r>
            <a:r>
              <a:rPr lang="da-DK" altLang="en-US" sz="2200" i="1" dirty="0"/>
              <a:t> by the </a:t>
            </a:r>
            <a:r>
              <a:rPr lang="da-DK" altLang="en-US" sz="2200" i="1" dirty="0" err="1"/>
              <a:t>sea</a:t>
            </a:r>
            <a:r>
              <a:rPr lang="da-DK" altLang="nl-NL" sz="2200" i="1" dirty="0"/>
              <a:t>”</a:t>
            </a:r>
            <a:endParaRPr lang="da-DK" altLang="en-US" sz="2200" i="1" dirty="0"/>
          </a:p>
          <a:p>
            <a:pPr eaLnBrk="1" hangingPunct="1">
              <a:spcAft>
                <a:spcPct val="25000"/>
              </a:spcAft>
            </a:pPr>
            <a:r>
              <a:rPr lang="da-DK" altLang="nl-NL" sz="2200" i="1" dirty="0"/>
              <a:t>”</a:t>
            </a:r>
            <a:r>
              <a:rPr lang="da-DK" altLang="en-US" sz="2200" i="1" dirty="0"/>
              <a:t>... so </a:t>
            </a:r>
            <a:r>
              <a:rPr lang="da-DK" altLang="en-US" sz="2200" i="1" dirty="0" err="1"/>
              <a:t>our</a:t>
            </a:r>
            <a:r>
              <a:rPr lang="da-DK" altLang="en-US" sz="2200" i="1" dirty="0"/>
              <a:t> </a:t>
            </a:r>
            <a:r>
              <a:rPr lang="da-DK" altLang="en-US" sz="2200" i="1" dirty="0" err="1"/>
              <a:t>children</a:t>
            </a:r>
            <a:r>
              <a:rPr lang="da-DK" altLang="en-US" sz="2200" i="1" dirty="0"/>
              <a:t> have to </a:t>
            </a:r>
            <a:r>
              <a:rPr lang="da-DK" altLang="en-US" sz="2200" i="1" dirty="0" err="1"/>
              <a:t>move</a:t>
            </a:r>
            <a:r>
              <a:rPr lang="da-DK" altLang="en-US" sz="2200" i="1" dirty="0"/>
              <a:t> </a:t>
            </a:r>
            <a:r>
              <a:rPr lang="da-DK" altLang="en-US" sz="2200" i="1" dirty="0" err="1"/>
              <a:t>away</a:t>
            </a:r>
            <a:r>
              <a:rPr lang="da-DK" altLang="nl-NL" sz="2200" i="1" dirty="0"/>
              <a:t>”</a:t>
            </a:r>
            <a:endParaRPr lang="da-DK" altLang="en-US" sz="2200" dirty="0"/>
          </a:p>
        </p:txBody>
      </p:sp>
      <p:sp>
        <p:nvSpPr>
          <p:cNvPr id="3" name="Text Box 1">
            <a:extLst>
              <a:ext uri="{FF2B5EF4-FFF2-40B4-BE49-F238E27FC236}">
                <a16:creationId xmlns:a16="http://schemas.microsoft.com/office/drawing/2014/main" id="{A94D964A-094E-402D-AA24-FEDDEBDC93E0}"/>
              </a:ext>
            </a:extLst>
          </p:cNvPr>
          <p:cNvSpPr txBox="1">
            <a:spLocks noChangeArrowheads="1"/>
          </p:cNvSpPr>
          <p:nvPr/>
        </p:nvSpPr>
        <p:spPr bwMode="auto">
          <a:xfrm>
            <a:off x="8256240" y="260648"/>
            <a:ext cx="3391608" cy="943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77616" tIns="40360" rIns="77616" bIns="40360">
            <a:spAutoFit/>
          </a:bodyPr>
          <a:lstStyle>
            <a:lvl1pPr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1pPr>
            <a:lvl2pPr marL="742950" indent="-28575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2pPr>
            <a:lvl3pPr marL="1143000" indent="-22860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3pPr>
            <a:lvl4pPr marL="1600200" indent="-22860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4pPr>
            <a:lvl5pPr marL="2057400" indent="-228600" defTabSz="387350">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5pPr>
            <a:lvl6pPr marL="25146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6pPr>
            <a:lvl7pPr marL="29718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7pPr>
            <a:lvl8pPr marL="34290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8pPr>
            <a:lvl9pPr marL="3886200" indent="-228600" defTabSz="387350" eaLnBrk="0" fontAlgn="base" hangingPunct="0">
              <a:spcBef>
                <a:spcPct val="0"/>
              </a:spcBef>
              <a:spcAft>
                <a:spcPct val="0"/>
              </a:spcAft>
              <a:tabLst>
                <a:tab pos="0" algn="l"/>
                <a:tab pos="788988" algn="l"/>
                <a:tab pos="1576388" algn="l"/>
                <a:tab pos="2365375" algn="l"/>
                <a:tab pos="3154363" algn="l"/>
                <a:tab pos="3943350" algn="l"/>
                <a:tab pos="4730750" algn="l"/>
                <a:tab pos="5519738" algn="l"/>
                <a:tab pos="6308725" algn="l"/>
                <a:tab pos="7097713" algn="l"/>
                <a:tab pos="7885113" algn="l"/>
                <a:tab pos="8674100" algn="l"/>
              </a:tabLst>
              <a:defRPr>
                <a:solidFill>
                  <a:schemeClr val="tx1"/>
                </a:solidFill>
                <a:latin typeface="Arial" panose="020B0604020202020204" pitchFamily="34" charset="0"/>
                <a:ea typeface="MS PGothic" panose="020B0600070205080204" pitchFamily="34" charset="-128"/>
              </a:defRPr>
            </a:lvl9pPr>
          </a:lstStyle>
          <a:p>
            <a:pPr eaLnBrk="1" hangingPunct="1">
              <a:buSzPct val="100000"/>
            </a:pPr>
            <a:r>
              <a:rPr lang="en-US" altLang="en-US" sz="2800" b="1" dirty="0"/>
              <a:t>People report local</a:t>
            </a:r>
          </a:p>
          <a:p>
            <a:pPr eaLnBrk="1" hangingPunct="1">
              <a:buSzPct val="100000"/>
            </a:pPr>
            <a:r>
              <a:rPr lang="en-US" altLang="en-US" sz="2800" b="1" dirty="0"/>
              <a:t>changes ….</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78851"/>
                                        </p:tgtEl>
                                        <p:attrNameLst>
                                          <p:attrName>style.visibility</p:attrName>
                                        </p:attrNameLst>
                                      </p:cBhvr>
                                      <p:to>
                                        <p:strVal val="visible"/>
                                      </p:to>
                                    </p:set>
                                    <p:animEffect transition="in" filter="fade">
                                      <p:cBhvr>
                                        <p:cTn id="7" dur="500"/>
                                        <p:tgtEl>
                                          <p:spTgt spid="78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Line 3">
            <a:extLst>
              <a:ext uri="{FF2B5EF4-FFF2-40B4-BE49-F238E27FC236}">
                <a16:creationId xmlns:a16="http://schemas.microsoft.com/office/drawing/2014/main" id="{49297027-CC8A-45B1-9ED3-43D65797DD4E}"/>
              </a:ext>
            </a:extLst>
          </p:cNvPr>
          <p:cNvSpPr>
            <a:spLocks noChangeShapeType="1"/>
          </p:cNvSpPr>
          <p:nvPr/>
        </p:nvSpPr>
        <p:spPr bwMode="auto">
          <a:xfrm flipV="1">
            <a:off x="2800350" y="2879725"/>
            <a:ext cx="7867650" cy="1905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58370" name="Rectangle 7">
            <a:extLst>
              <a:ext uri="{FF2B5EF4-FFF2-40B4-BE49-F238E27FC236}">
                <a16:creationId xmlns:a16="http://schemas.microsoft.com/office/drawing/2014/main" id="{81BE1C70-2A58-4176-86E3-BC2B9D164239}"/>
              </a:ext>
            </a:extLst>
          </p:cNvPr>
          <p:cNvSpPr>
            <a:spLocks noChangeArrowheads="1"/>
          </p:cNvSpPr>
          <p:nvPr/>
        </p:nvSpPr>
        <p:spPr bwMode="auto">
          <a:xfrm>
            <a:off x="2782888" y="1946275"/>
            <a:ext cx="907415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2296" tIns="41148" rIns="82296" bIns="41148">
            <a:spAutoFit/>
          </a:bodyPr>
          <a:lstStyle>
            <a:lvl1pPr defTabSz="822325">
              <a:defRPr>
                <a:solidFill>
                  <a:schemeClr val="tx1"/>
                </a:solidFill>
                <a:latin typeface="Arial" panose="020B0604020202020204" pitchFamily="34" charset="0"/>
                <a:ea typeface="MS PGothic" panose="020B0600070205080204" pitchFamily="34" charset="-128"/>
              </a:defRPr>
            </a:lvl1pPr>
            <a:lvl2pPr marL="742950" indent="-285750" defTabSz="822325">
              <a:defRPr>
                <a:solidFill>
                  <a:schemeClr val="tx1"/>
                </a:solidFill>
                <a:latin typeface="Arial" panose="020B0604020202020204" pitchFamily="34" charset="0"/>
                <a:ea typeface="MS PGothic" panose="020B0600070205080204" pitchFamily="34" charset="-128"/>
              </a:defRPr>
            </a:lvl2pPr>
            <a:lvl3pPr marL="1143000" indent="-228600" defTabSz="822325">
              <a:defRPr>
                <a:solidFill>
                  <a:schemeClr val="tx1"/>
                </a:solidFill>
                <a:latin typeface="Arial" panose="020B0604020202020204" pitchFamily="34" charset="0"/>
                <a:ea typeface="MS PGothic" panose="020B0600070205080204" pitchFamily="34" charset="-128"/>
              </a:defRPr>
            </a:lvl3pPr>
            <a:lvl4pPr marL="1600200" indent="-228600" defTabSz="822325">
              <a:defRPr>
                <a:solidFill>
                  <a:schemeClr val="tx1"/>
                </a:solidFill>
                <a:latin typeface="Arial" panose="020B0604020202020204" pitchFamily="34" charset="0"/>
                <a:ea typeface="MS PGothic" panose="020B0600070205080204" pitchFamily="34" charset="-128"/>
              </a:defRPr>
            </a:lvl4pPr>
            <a:lvl5pPr marL="2057400" indent="-228600" defTabSz="822325">
              <a:defRPr>
                <a:solidFill>
                  <a:schemeClr val="tx1"/>
                </a:solidFill>
                <a:latin typeface="Arial" panose="020B0604020202020204" pitchFamily="34" charset="0"/>
                <a:ea typeface="MS PGothic" panose="020B0600070205080204" pitchFamily="34" charset="-128"/>
              </a:defRPr>
            </a:lvl5pPr>
            <a:lvl6pPr marL="2514600" indent="-228600" defTabSz="82232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82232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82232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822325"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fr-FR" altLang="en-US" sz="3500" b="1">
                <a:solidFill>
                  <a:schemeClr val="tx2"/>
                </a:solidFill>
                <a:latin typeface="Helvetica" panose="020B0604020202020204" pitchFamily="34" charset="0"/>
              </a:rPr>
              <a:t>How much can we blame climate change?</a:t>
            </a:r>
          </a:p>
          <a:p>
            <a:pPr eaLnBrk="1" hangingPunct="1"/>
            <a:endParaRPr lang="fr-FR" altLang="en-US" sz="3500" b="1">
              <a:solidFill>
                <a:schemeClr val="tx2"/>
              </a:solidFill>
              <a:latin typeface="Helvetica" panose="020B0604020202020204" pitchFamily="34" charset="0"/>
            </a:endParaRPr>
          </a:p>
          <a:p>
            <a:pPr eaLnBrk="1" hangingPunct="1"/>
            <a:endParaRPr lang="fr-FR" altLang="en-US" sz="3500" b="1">
              <a:solidFill>
                <a:schemeClr val="tx2"/>
              </a:solidFill>
              <a:latin typeface="Helvetica" panose="020B0604020202020204" pitchFamily="34" charset="0"/>
            </a:endParaRPr>
          </a:p>
        </p:txBody>
      </p:sp>
      <p:pic>
        <p:nvPicPr>
          <p:cNvPr id="58371" name="Picture 1" descr="climate-kit-logo.jpg">
            <a:extLst>
              <a:ext uri="{FF2B5EF4-FFF2-40B4-BE49-F238E27FC236}">
                <a16:creationId xmlns:a16="http://schemas.microsoft.com/office/drawing/2014/main" id="{4BEBFB93-19C4-41FF-B4B0-597AD8097ABC}"/>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55913" y="3068638"/>
            <a:ext cx="2003425" cy="67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ED14E-99D5-A24C-9221-793742857E04}"/>
              </a:ext>
            </a:extLst>
          </p:cNvPr>
          <p:cNvSpPr txBox="1">
            <a:spLocks/>
          </p:cNvSpPr>
          <p:nvPr/>
        </p:nvSpPr>
        <p:spPr>
          <a:xfrm>
            <a:off x="1992313" y="404813"/>
            <a:ext cx="8229600" cy="72072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defTabSz="822325" eaLnBrk="1" hangingPunct="1">
              <a:defRPr/>
            </a:pPr>
            <a:r>
              <a:rPr lang="en-US" altLang="en-US" sz="2900" b="1" kern="0" dirty="0">
                <a:latin typeface="+mn-lt"/>
              </a:rPr>
              <a:t>Weather or climate?</a:t>
            </a:r>
          </a:p>
        </p:txBody>
      </p:sp>
      <p:sp>
        <p:nvSpPr>
          <p:cNvPr id="3" name="TextBox 3">
            <a:extLst>
              <a:ext uri="{FF2B5EF4-FFF2-40B4-BE49-F238E27FC236}">
                <a16:creationId xmlns:a16="http://schemas.microsoft.com/office/drawing/2014/main" id="{C2E50471-57BB-47E7-B1EB-0564F3F2ED0A}"/>
              </a:ext>
            </a:extLst>
          </p:cNvPr>
          <p:cNvSpPr txBox="1">
            <a:spLocks noChangeArrowheads="1"/>
          </p:cNvSpPr>
          <p:nvPr/>
        </p:nvSpPr>
        <p:spPr bwMode="auto">
          <a:xfrm>
            <a:off x="1822450" y="1341438"/>
            <a:ext cx="32400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ea typeface="MS PGothic" panose="020B0600070205080204" pitchFamily="34" charset="-128"/>
              </a:defRPr>
            </a:lvl1pPr>
            <a:lvl2pPr marL="742950" indent="-285750" defTabSz="457200">
              <a:defRPr>
                <a:solidFill>
                  <a:schemeClr val="tx1"/>
                </a:solidFill>
                <a:latin typeface="Arial" panose="020B0604020202020204" pitchFamily="34" charset="0"/>
                <a:ea typeface="MS PGothic" panose="020B0600070205080204" pitchFamily="34" charset="-128"/>
              </a:defRPr>
            </a:lvl2pPr>
            <a:lvl3pPr marL="1143000" indent="-228600" defTabSz="457200">
              <a:defRPr>
                <a:solidFill>
                  <a:schemeClr val="tx1"/>
                </a:solidFill>
                <a:latin typeface="Arial" panose="020B0604020202020204" pitchFamily="34" charset="0"/>
                <a:ea typeface="MS PGothic" panose="020B0600070205080204" pitchFamily="34" charset="-128"/>
              </a:defRPr>
            </a:lvl3pPr>
            <a:lvl4pPr marL="1600200" indent="-228600" defTabSz="457200">
              <a:defRPr>
                <a:solidFill>
                  <a:schemeClr val="tx1"/>
                </a:solidFill>
                <a:latin typeface="Arial" panose="020B0604020202020204" pitchFamily="34" charset="0"/>
                <a:ea typeface="MS PGothic" panose="020B0600070205080204" pitchFamily="34" charset="-128"/>
              </a:defRPr>
            </a:lvl4pPr>
            <a:lvl5pPr marL="2057400" indent="-228600" defTabSz="4572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b="1"/>
              <a:t>Weather: Short Timescales</a:t>
            </a:r>
          </a:p>
          <a:p>
            <a:pPr eaLnBrk="1" hangingPunct="1"/>
            <a:r>
              <a:rPr lang="en-US" altLang="en-US"/>
              <a:t>  </a:t>
            </a:r>
            <a:r>
              <a:rPr lang="ja-JP" altLang="en-US"/>
              <a:t>“</a:t>
            </a:r>
            <a:r>
              <a:rPr lang="en-US" altLang="ja-JP"/>
              <a:t>hours, days</a:t>
            </a:r>
            <a:r>
              <a:rPr lang="ja-JP" altLang="en-US"/>
              <a:t>”</a:t>
            </a:r>
            <a:endParaRPr lang="en-US" altLang="en-US"/>
          </a:p>
        </p:txBody>
      </p:sp>
      <p:sp>
        <p:nvSpPr>
          <p:cNvPr id="4" name="TextBox 4">
            <a:extLst>
              <a:ext uri="{FF2B5EF4-FFF2-40B4-BE49-F238E27FC236}">
                <a16:creationId xmlns:a16="http://schemas.microsoft.com/office/drawing/2014/main" id="{E8CE25C6-EE78-4E57-84E0-7FFCDBC3665B}"/>
              </a:ext>
            </a:extLst>
          </p:cNvPr>
          <p:cNvSpPr txBox="1">
            <a:spLocks noChangeArrowheads="1"/>
          </p:cNvSpPr>
          <p:nvPr/>
        </p:nvSpPr>
        <p:spPr bwMode="auto">
          <a:xfrm>
            <a:off x="7254875" y="1346200"/>
            <a:ext cx="37020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457200">
              <a:defRPr>
                <a:solidFill>
                  <a:schemeClr val="tx1"/>
                </a:solidFill>
                <a:latin typeface="Arial" panose="020B0604020202020204" pitchFamily="34" charset="0"/>
                <a:ea typeface="MS PGothic" panose="020B0600070205080204" pitchFamily="34" charset="-128"/>
              </a:defRPr>
            </a:lvl1pPr>
            <a:lvl2pPr marL="742950" indent="-285750" defTabSz="457200">
              <a:defRPr>
                <a:solidFill>
                  <a:schemeClr val="tx1"/>
                </a:solidFill>
                <a:latin typeface="Arial" panose="020B0604020202020204" pitchFamily="34" charset="0"/>
                <a:ea typeface="MS PGothic" panose="020B0600070205080204" pitchFamily="34" charset="-128"/>
              </a:defRPr>
            </a:lvl2pPr>
            <a:lvl3pPr marL="1143000" indent="-228600" defTabSz="457200">
              <a:defRPr>
                <a:solidFill>
                  <a:schemeClr val="tx1"/>
                </a:solidFill>
                <a:latin typeface="Arial" panose="020B0604020202020204" pitchFamily="34" charset="0"/>
                <a:ea typeface="MS PGothic" panose="020B0600070205080204" pitchFamily="34" charset="-128"/>
              </a:defRPr>
            </a:lvl3pPr>
            <a:lvl4pPr marL="1600200" indent="-228600" defTabSz="457200">
              <a:defRPr>
                <a:solidFill>
                  <a:schemeClr val="tx1"/>
                </a:solidFill>
                <a:latin typeface="Arial" panose="020B0604020202020204" pitchFamily="34" charset="0"/>
                <a:ea typeface="MS PGothic" panose="020B0600070205080204" pitchFamily="34" charset="-128"/>
              </a:defRPr>
            </a:lvl4pPr>
            <a:lvl5pPr marL="2057400" indent="-228600" defTabSz="4572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b="1"/>
              <a:t>Climate: Long Timescales</a:t>
            </a:r>
          </a:p>
          <a:p>
            <a:pPr eaLnBrk="1" hangingPunct="1"/>
            <a:r>
              <a:rPr lang="en-US" altLang="en-US"/>
              <a:t>  </a:t>
            </a:r>
            <a:r>
              <a:rPr lang="ja-JP" altLang="en-US"/>
              <a:t>“</a:t>
            </a:r>
            <a:r>
              <a:rPr lang="en-US" altLang="ja-JP"/>
              <a:t>average over the past 30 years</a:t>
            </a:r>
            <a:r>
              <a:rPr lang="ja-JP" altLang="en-US"/>
              <a:t>”</a:t>
            </a:r>
            <a:endParaRPr lang="en-US" altLang="en-US"/>
          </a:p>
        </p:txBody>
      </p:sp>
      <p:grpSp>
        <p:nvGrpSpPr>
          <p:cNvPr id="5" name="Group 5">
            <a:extLst>
              <a:ext uri="{FF2B5EF4-FFF2-40B4-BE49-F238E27FC236}">
                <a16:creationId xmlns:a16="http://schemas.microsoft.com/office/drawing/2014/main" id="{737DB61C-2FC3-4844-8CB2-CDB92BBD707E}"/>
              </a:ext>
            </a:extLst>
          </p:cNvPr>
          <p:cNvGrpSpPr>
            <a:grpSpLocks/>
          </p:cNvGrpSpPr>
          <p:nvPr/>
        </p:nvGrpSpPr>
        <p:grpSpPr bwMode="auto">
          <a:xfrm>
            <a:off x="1343025" y="2278063"/>
            <a:ext cx="4248150" cy="3730625"/>
            <a:chOff x="249" y="1654"/>
            <a:chExt cx="2676" cy="2350"/>
          </a:xfrm>
        </p:grpSpPr>
        <p:pic>
          <p:nvPicPr>
            <p:cNvPr id="12296" name="Picture 3" descr="C:\Users\Erin\AppData\Local\Temp\Temporary Internet Files\Content.IE5\X2KI9X3P\MC900078622[1].wmf">
              <a:extLst>
                <a:ext uri="{FF2B5EF4-FFF2-40B4-BE49-F238E27FC236}">
                  <a16:creationId xmlns:a16="http://schemas.microsoft.com/office/drawing/2014/main" id="{0C58F2A8-5B4B-4B31-8D73-ECAC4EC0874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9" y="2198"/>
              <a:ext cx="840" cy="1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loud Callout 6">
              <a:extLst>
                <a:ext uri="{FF2B5EF4-FFF2-40B4-BE49-F238E27FC236}">
                  <a16:creationId xmlns:a16="http://schemas.microsoft.com/office/drawing/2014/main" id="{E51F210F-A909-1E44-8178-C4A949D94213}"/>
                </a:ext>
              </a:extLst>
            </p:cNvPr>
            <p:cNvSpPr/>
            <p:nvPr/>
          </p:nvSpPr>
          <p:spPr>
            <a:xfrm>
              <a:off x="975" y="1654"/>
              <a:ext cx="1950" cy="1088"/>
            </a:xfrm>
            <a:prstGeom prst="cloudCallout">
              <a:avLst>
                <a:gd name="adj1" fmla="val -52584"/>
                <a:gd name="adj2" fmla="val 38249"/>
              </a:avLst>
            </a:prstGeom>
          </p:spPr>
          <p:style>
            <a:lnRef idx="2">
              <a:schemeClr val="dk1"/>
            </a:lnRef>
            <a:fillRef idx="1">
              <a:schemeClr val="lt1"/>
            </a:fillRef>
            <a:effectRef idx="0">
              <a:schemeClr val="dk1"/>
            </a:effectRef>
            <a:fontRef idx="minor">
              <a:schemeClr val="dk1"/>
            </a:fontRef>
          </p:style>
          <p:txBody>
            <a:bodyPr anchor="ctr"/>
            <a:lstStyle/>
            <a:p>
              <a:pPr algn="ctr" defTabSz="457200" eaLnBrk="1" hangingPunct="1">
                <a:defRPr/>
              </a:pPr>
              <a:r>
                <a:rPr lang="en-US" dirty="0">
                  <a:solidFill>
                    <a:srgbClr val="000000"/>
                  </a:solidFill>
                  <a:cs typeface="MS PGothic" charset="0"/>
                </a:rPr>
                <a:t>Will I need an umbrella today? </a:t>
              </a:r>
            </a:p>
            <a:p>
              <a:pPr algn="ctr" defTabSz="457200" eaLnBrk="1" hangingPunct="1">
                <a:defRPr/>
              </a:pPr>
              <a:r>
                <a:rPr lang="en-US" dirty="0">
                  <a:solidFill>
                    <a:srgbClr val="000000"/>
                  </a:solidFill>
                  <a:cs typeface="MS PGothic" charset="0"/>
                </a:rPr>
                <a:t>Is it raining? What is the </a:t>
              </a:r>
              <a:r>
                <a:rPr lang="en-US" b="1" dirty="0">
                  <a:solidFill>
                    <a:srgbClr val="000000"/>
                  </a:solidFill>
                  <a:cs typeface="MS PGothic" charset="0"/>
                </a:rPr>
                <a:t>weather</a:t>
              </a:r>
              <a:r>
                <a:rPr lang="en-US" dirty="0">
                  <a:solidFill>
                    <a:srgbClr val="000000"/>
                  </a:solidFill>
                  <a:cs typeface="MS PGothic" charset="0"/>
                </a:rPr>
                <a:t>?</a:t>
              </a:r>
            </a:p>
          </p:txBody>
        </p:sp>
      </p:grpSp>
      <p:grpSp>
        <p:nvGrpSpPr>
          <p:cNvPr id="8" name="Group 8">
            <a:extLst>
              <a:ext uri="{FF2B5EF4-FFF2-40B4-BE49-F238E27FC236}">
                <a16:creationId xmlns:a16="http://schemas.microsoft.com/office/drawing/2014/main" id="{98B222B7-5901-4652-8A58-E98DE9E193A0}"/>
              </a:ext>
            </a:extLst>
          </p:cNvPr>
          <p:cNvGrpSpPr>
            <a:grpSpLocks/>
          </p:cNvGrpSpPr>
          <p:nvPr/>
        </p:nvGrpSpPr>
        <p:grpSpPr bwMode="auto">
          <a:xfrm>
            <a:off x="6473825" y="2371725"/>
            <a:ext cx="4662488" cy="3721100"/>
            <a:chOff x="2823" y="1660"/>
            <a:chExt cx="2937" cy="2344"/>
          </a:xfrm>
        </p:grpSpPr>
        <p:pic>
          <p:nvPicPr>
            <p:cNvPr id="12294" name="Picture 3" descr="C:\Users\Erin\AppData\Local\Temp\Temporary Internet Files\Content.IE5\X2KI9X3P\MC900078622[1].wmf">
              <a:extLst>
                <a:ext uri="{FF2B5EF4-FFF2-40B4-BE49-F238E27FC236}">
                  <a16:creationId xmlns:a16="http://schemas.microsoft.com/office/drawing/2014/main" id="{54C01F32-0126-4536-A456-105F649AE243}"/>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23" y="2198"/>
              <a:ext cx="840" cy="1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loud Callout 9">
              <a:extLst>
                <a:ext uri="{FF2B5EF4-FFF2-40B4-BE49-F238E27FC236}">
                  <a16:creationId xmlns:a16="http://schemas.microsoft.com/office/drawing/2014/main" id="{B588AC4A-32A7-D541-B5EE-88F206B1440A}"/>
                </a:ext>
              </a:extLst>
            </p:cNvPr>
            <p:cNvSpPr/>
            <p:nvPr/>
          </p:nvSpPr>
          <p:spPr>
            <a:xfrm>
              <a:off x="3691" y="1660"/>
              <a:ext cx="2069" cy="1441"/>
            </a:xfrm>
            <a:prstGeom prst="cloudCallout">
              <a:avLst>
                <a:gd name="adj1" fmla="val -55840"/>
                <a:gd name="adj2" fmla="val -909"/>
              </a:avLst>
            </a:prstGeom>
          </p:spPr>
          <p:style>
            <a:lnRef idx="2">
              <a:schemeClr val="dk1"/>
            </a:lnRef>
            <a:fillRef idx="1">
              <a:schemeClr val="lt1"/>
            </a:fillRef>
            <a:effectRef idx="0">
              <a:schemeClr val="dk1"/>
            </a:effectRef>
            <a:fontRef idx="minor">
              <a:schemeClr val="dk1"/>
            </a:fontRef>
          </p:style>
          <p:txBody>
            <a:bodyPr anchor="ctr"/>
            <a:lstStyle>
              <a:lvl1pPr defTabSz="457200"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defTabSz="45720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defTabSz="4572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defTabSz="4572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defTabSz="4572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en-US" altLang="en-US" sz="1800" dirty="0">
                  <a:solidFill>
                    <a:srgbClr val="000000"/>
                  </a:solidFill>
                </a:rPr>
                <a:t>I</a:t>
              </a:r>
              <a:r>
                <a:rPr lang="ja-JP" altLang="en-US" sz="1800">
                  <a:solidFill>
                    <a:srgbClr val="000000"/>
                  </a:solidFill>
                </a:rPr>
                <a:t>’</a:t>
              </a:r>
              <a:r>
                <a:rPr lang="en-US" altLang="ja-JP" sz="1800" dirty="0">
                  <a:solidFill>
                    <a:srgbClr val="000000"/>
                  </a:solidFill>
                </a:rPr>
                <a:t>m going to Nairobi in May – is that normally the rainy season there? What is the </a:t>
              </a:r>
              <a:r>
                <a:rPr lang="en-US" altLang="ja-JP" sz="1800" b="1" dirty="0">
                  <a:solidFill>
                    <a:srgbClr val="000000"/>
                  </a:solidFill>
                </a:rPr>
                <a:t>climate</a:t>
              </a:r>
              <a:r>
                <a:rPr lang="en-US" altLang="ja-JP" sz="1800" dirty="0">
                  <a:solidFill>
                    <a:srgbClr val="000000"/>
                  </a:solidFill>
                </a:rPr>
                <a:t>?</a:t>
              </a:r>
              <a:endParaRPr lang="en-US" altLang="en-US" sz="1800" dirty="0">
                <a:solidFill>
                  <a:srgbClr val="000000"/>
                </a:solidFill>
              </a:endParaRPr>
            </a:p>
          </p:txBody>
        </p:sp>
      </p:grpSp>
    </p:spTree>
    <p:extLst>
      <p:ext uri="{BB962C8B-B14F-4D97-AF65-F5344CB8AC3E}">
        <p14:creationId xmlns:p14="http://schemas.microsoft.com/office/powerpoint/2010/main" val="2850840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175B29-4CB6-480B-A3C2-A535CFADC552}"/>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200000">
            <a:off x="292100" y="1536700"/>
            <a:ext cx="3421063" cy="4986338"/>
          </a:xfrm>
          <a:prstGeom prst="rect">
            <a:avLst/>
          </a:prstGeom>
          <a:noFill/>
          <a:ln>
            <a:noFill/>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8" name="TextBox 2">
            <a:extLst>
              <a:ext uri="{FF2B5EF4-FFF2-40B4-BE49-F238E27FC236}">
                <a16:creationId xmlns:a16="http://schemas.microsoft.com/office/drawing/2014/main" id="{CC5404F8-7AB1-4C96-92B3-86B74694AD7A}"/>
              </a:ext>
            </a:extLst>
          </p:cNvPr>
          <p:cNvSpPr txBox="1">
            <a:spLocks noChangeArrowheads="1"/>
          </p:cNvSpPr>
          <p:nvPr/>
        </p:nvSpPr>
        <p:spPr bwMode="auto">
          <a:xfrm>
            <a:off x="4727575" y="2133600"/>
            <a:ext cx="6840538"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lnSpc>
                <a:spcPct val="110000"/>
              </a:lnSpc>
              <a:spcAft>
                <a:spcPts val="525"/>
              </a:spcAft>
            </a:pPr>
            <a:r>
              <a:rPr lang="en-US" altLang="en-US" sz="2000" dirty="0"/>
              <a:t>Climate scientists used to say “we can’t attribute any single event to global warming”</a:t>
            </a:r>
            <a:endParaRPr lang="en-GB" altLang="en-US" sz="2000" dirty="0"/>
          </a:p>
        </p:txBody>
      </p:sp>
      <p:sp>
        <p:nvSpPr>
          <p:cNvPr id="4" name="Title 1">
            <a:extLst>
              <a:ext uri="{FF2B5EF4-FFF2-40B4-BE49-F238E27FC236}">
                <a16:creationId xmlns:a16="http://schemas.microsoft.com/office/drawing/2014/main" id="{515A7BE2-4895-469A-947B-E8BA412A31B8}"/>
              </a:ext>
            </a:extLst>
          </p:cNvPr>
          <p:cNvSpPr txBox="1">
            <a:spLocks/>
          </p:cNvSpPr>
          <p:nvPr/>
        </p:nvSpPr>
        <p:spPr>
          <a:xfrm>
            <a:off x="550863" y="96838"/>
            <a:ext cx="8353425" cy="523875"/>
          </a:xfrm>
          <a:prstGeom prst="rect">
            <a:avLst/>
          </a:prstGeom>
          <a:solidFill>
            <a:schemeClr val="bg1">
              <a:alpha val="0"/>
            </a:schemeClr>
          </a:solidFill>
        </p:spPr>
        <p:txBody>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lgn="l">
              <a:defRPr/>
            </a:pPr>
            <a:r>
              <a:rPr lang="en-US" altLang="en-US" sz="2800" b="1" kern="0" dirty="0"/>
              <a:t>Attribution – is climate change involved?</a:t>
            </a:r>
          </a:p>
        </p:txBody>
      </p:sp>
      <p:sp>
        <p:nvSpPr>
          <p:cNvPr id="5" name="TextBox 4">
            <a:extLst>
              <a:ext uri="{FF2B5EF4-FFF2-40B4-BE49-F238E27FC236}">
                <a16:creationId xmlns:a16="http://schemas.microsoft.com/office/drawing/2014/main" id="{85A3B119-9D13-4C73-A720-D7913269F9F7}"/>
              </a:ext>
            </a:extLst>
          </p:cNvPr>
          <p:cNvSpPr txBox="1"/>
          <p:nvPr/>
        </p:nvSpPr>
        <p:spPr>
          <a:xfrm>
            <a:off x="4738688" y="3286125"/>
            <a:ext cx="6973887" cy="1427163"/>
          </a:xfrm>
          <a:prstGeom prst="rect">
            <a:avLst/>
          </a:prstGeom>
          <a:noFill/>
        </p:spPr>
        <p:txBody>
          <a:bodyPr>
            <a:spAutoFit/>
          </a:bodyPr>
          <a:lstStyle/>
          <a:p>
            <a:pPr eaLnBrk="1" hangingPunct="1">
              <a:lnSpc>
                <a:spcPct val="110000"/>
              </a:lnSpc>
              <a:spcBef>
                <a:spcPts val="0"/>
              </a:spcBef>
              <a:spcAft>
                <a:spcPts val="526"/>
              </a:spcAft>
              <a:defRPr/>
            </a:pPr>
            <a:r>
              <a:rPr lang="en-US" sz="2000" dirty="0">
                <a:latin typeface="+mn-lt"/>
                <a:ea typeface="+mn-ea"/>
                <a:cs typeface="Avenir Light"/>
              </a:rPr>
              <a:t>The science is advancing fast: it is now </a:t>
            </a:r>
            <a:r>
              <a:rPr lang="en-US" sz="2000" i="1" dirty="0">
                <a:latin typeface="+mn-lt"/>
                <a:ea typeface="+mn-ea"/>
                <a:cs typeface="Avenir Light"/>
              </a:rPr>
              <a:t>often</a:t>
            </a:r>
            <a:r>
              <a:rPr lang="en-US" sz="2000" dirty="0">
                <a:latin typeface="+mn-lt"/>
                <a:ea typeface="+mn-ea"/>
                <a:cs typeface="Avenir Light"/>
              </a:rPr>
              <a:t> possible to estimate the extent to which human-induced climate change has influenced either the </a:t>
            </a:r>
            <a:r>
              <a:rPr lang="en-US" sz="2000" i="1" dirty="0">
                <a:latin typeface="+mn-lt"/>
                <a:ea typeface="+mn-ea"/>
                <a:cs typeface="Avenir Light"/>
              </a:rPr>
              <a:t>magnitude</a:t>
            </a:r>
            <a:r>
              <a:rPr lang="en-US" sz="2000" dirty="0">
                <a:latin typeface="+mn-lt"/>
                <a:ea typeface="+mn-ea"/>
                <a:cs typeface="Avenir Light"/>
              </a:rPr>
              <a:t> or the </a:t>
            </a:r>
            <a:r>
              <a:rPr lang="en-US" sz="2000" i="1" dirty="0">
                <a:latin typeface="+mn-lt"/>
                <a:ea typeface="+mn-ea"/>
                <a:cs typeface="Avenir Light"/>
              </a:rPr>
              <a:t>probability of occurrence</a:t>
            </a:r>
            <a:r>
              <a:rPr lang="en-US" sz="2000" dirty="0">
                <a:latin typeface="+mn-lt"/>
                <a:ea typeface="+mn-ea"/>
                <a:cs typeface="Avenir Light"/>
              </a:rPr>
              <a:t> of specific types of events</a:t>
            </a:r>
            <a:endParaRPr lang="en-GB" sz="2000" dirty="0">
              <a:latin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3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39A3349-08F4-443E-88C8-AC9FEDE04B6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200000">
            <a:off x="292100" y="1536700"/>
            <a:ext cx="3421063" cy="4986338"/>
          </a:xfrm>
          <a:prstGeom prst="rect">
            <a:avLst/>
          </a:prstGeom>
          <a:noFill/>
          <a:ln>
            <a:noFill/>
          </a:ln>
          <a:effectLst>
            <a:outerShdw blurRad="50800" dist="38100" dir="2700000" algn="tl" rotWithShape="0">
              <a:srgbClr val="000000">
                <a:alpha val="39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le 1">
            <a:extLst>
              <a:ext uri="{FF2B5EF4-FFF2-40B4-BE49-F238E27FC236}">
                <a16:creationId xmlns:a16="http://schemas.microsoft.com/office/drawing/2014/main" id="{515A7BE2-4895-469A-947B-E8BA412A31B8}"/>
              </a:ext>
            </a:extLst>
          </p:cNvPr>
          <p:cNvSpPr txBox="1">
            <a:spLocks/>
          </p:cNvSpPr>
          <p:nvPr/>
        </p:nvSpPr>
        <p:spPr>
          <a:xfrm>
            <a:off x="550863" y="96838"/>
            <a:ext cx="8353425" cy="523875"/>
          </a:xfrm>
          <a:prstGeom prst="rect">
            <a:avLst/>
          </a:prstGeom>
          <a:solidFill>
            <a:schemeClr val="bg1">
              <a:alpha val="0"/>
            </a:schemeClr>
          </a:solidFill>
        </p:spPr>
        <p:txBody>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lgn="l">
              <a:defRPr/>
            </a:pPr>
            <a:r>
              <a:rPr lang="en-US" altLang="en-US" sz="2800" b="1" kern="0" dirty="0"/>
              <a:t>Attribution – is climate change involved?</a:t>
            </a:r>
          </a:p>
        </p:txBody>
      </p:sp>
      <p:sp>
        <p:nvSpPr>
          <p:cNvPr id="14" name="TextBox 13">
            <a:extLst>
              <a:ext uri="{FF2B5EF4-FFF2-40B4-BE49-F238E27FC236}">
                <a16:creationId xmlns:a16="http://schemas.microsoft.com/office/drawing/2014/main" id="{D3A33D19-FC10-4A16-B051-B3E1B444336F}"/>
              </a:ext>
            </a:extLst>
          </p:cNvPr>
          <p:cNvSpPr txBox="1"/>
          <p:nvPr/>
        </p:nvSpPr>
        <p:spPr>
          <a:xfrm>
            <a:off x="4954761" y="2176760"/>
            <a:ext cx="6973887" cy="2692400"/>
          </a:xfrm>
          <a:prstGeom prst="rect">
            <a:avLst/>
          </a:prstGeom>
          <a:noFill/>
        </p:spPr>
        <p:txBody>
          <a:bodyPr>
            <a:spAutoFit/>
          </a:bodyPr>
          <a:lstStyle/>
          <a:p>
            <a:pPr eaLnBrk="1" hangingPunct="1">
              <a:lnSpc>
                <a:spcPct val="110000"/>
              </a:lnSpc>
              <a:spcBef>
                <a:spcPts val="0"/>
              </a:spcBef>
              <a:spcAft>
                <a:spcPts val="400"/>
              </a:spcAft>
              <a:defRPr/>
            </a:pPr>
            <a:r>
              <a:rPr lang="en-US" sz="2000" dirty="0">
                <a:latin typeface="+mn-lt"/>
                <a:ea typeface="+mn-ea"/>
              </a:rPr>
              <a:t>Scientific attribution of climate change to specific events is yet </a:t>
            </a:r>
            <a:r>
              <a:rPr lang="en-US" sz="2000" i="1" dirty="0">
                <a:latin typeface="+mn-lt"/>
                <a:ea typeface="+mn-ea"/>
              </a:rPr>
              <a:t>most certain</a:t>
            </a:r>
            <a:r>
              <a:rPr lang="en-US" sz="2000" dirty="0">
                <a:latin typeface="+mn-lt"/>
                <a:ea typeface="+mn-ea"/>
              </a:rPr>
              <a:t> for: </a:t>
            </a:r>
          </a:p>
          <a:p>
            <a:pPr marL="457200" indent="-457200" eaLnBrk="1" hangingPunct="1">
              <a:lnSpc>
                <a:spcPct val="110000"/>
              </a:lnSpc>
              <a:spcBef>
                <a:spcPts val="0"/>
              </a:spcBef>
              <a:spcAft>
                <a:spcPts val="400"/>
              </a:spcAft>
              <a:buSzPct val="100000"/>
              <a:buFont typeface="Arial" panose="020B0604020202020204" pitchFamily="34" charset="0"/>
              <a:buChar char="•"/>
              <a:defRPr/>
            </a:pPr>
            <a:r>
              <a:rPr lang="en-US" sz="2000" dirty="0">
                <a:latin typeface="+mn-lt"/>
                <a:ea typeface="+mn-ea"/>
              </a:rPr>
              <a:t>Extreme heat and cold</a:t>
            </a:r>
          </a:p>
          <a:p>
            <a:pPr marL="457200" indent="-457200" eaLnBrk="1" hangingPunct="1">
              <a:lnSpc>
                <a:spcPct val="110000"/>
              </a:lnSpc>
              <a:spcBef>
                <a:spcPts val="0"/>
              </a:spcBef>
              <a:spcAft>
                <a:spcPts val="400"/>
              </a:spcAft>
              <a:buSzPct val="100000"/>
              <a:buFont typeface="Arial" panose="020B0604020202020204" pitchFamily="34" charset="0"/>
              <a:buChar char="•"/>
              <a:defRPr/>
            </a:pPr>
            <a:r>
              <a:rPr lang="en-US" sz="2000" dirty="0">
                <a:latin typeface="+mn-lt"/>
                <a:ea typeface="+mn-ea"/>
              </a:rPr>
              <a:t>followed by drought and extreme rainfall</a:t>
            </a:r>
            <a:endParaRPr lang="en-GB" sz="2000" dirty="0">
              <a:latin typeface="+mn-lt"/>
              <a:ea typeface="+mn-ea"/>
            </a:endParaRPr>
          </a:p>
          <a:p>
            <a:pPr eaLnBrk="1" hangingPunct="1">
              <a:lnSpc>
                <a:spcPct val="110000"/>
              </a:lnSpc>
              <a:spcBef>
                <a:spcPts val="0"/>
              </a:spcBef>
              <a:spcAft>
                <a:spcPts val="400"/>
              </a:spcAft>
              <a:buSzPct val="100000"/>
              <a:defRPr/>
            </a:pPr>
            <a:r>
              <a:rPr lang="en-US" sz="2000" dirty="0">
                <a:latin typeface="+mn-lt"/>
                <a:ea typeface="+mn-ea"/>
              </a:rPr>
              <a:t>.. and still </a:t>
            </a:r>
            <a:r>
              <a:rPr lang="en-US" sz="2000" i="1" dirty="0">
                <a:latin typeface="+mn-lt"/>
                <a:ea typeface="+mn-ea"/>
              </a:rPr>
              <a:t>most difficult </a:t>
            </a:r>
            <a:r>
              <a:rPr lang="en-US" sz="2000" dirty="0">
                <a:latin typeface="+mn-lt"/>
                <a:ea typeface="+mn-ea"/>
              </a:rPr>
              <a:t>for:</a:t>
            </a:r>
            <a:endParaRPr lang="en-GB" sz="2000" dirty="0">
              <a:latin typeface="+mn-lt"/>
              <a:ea typeface="+mn-ea"/>
            </a:endParaRPr>
          </a:p>
          <a:p>
            <a:pPr marL="457200" indent="-457200" eaLnBrk="1" hangingPunct="1">
              <a:lnSpc>
                <a:spcPct val="110000"/>
              </a:lnSpc>
              <a:spcBef>
                <a:spcPts val="0"/>
              </a:spcBef>
              <a:spcAft>
                <a:spcPts val="400"/>
              </a:spcAft>
              <a:buSzPct val="100000"/>
              <a:buFont typeface="Arial" panose="020B0604020202020204" pitchFamily="34" charset="0"/>
              <a:buChar char="•"/>
              <a:defRPr/>
            </a:pPr>
            <a:r>
              <a:rPr lang="en-US" sz="2000" dirty="0">
                <a:latin typeface="+mn-lt"/>
                <a:ea typeface="+mn-ea"/>
              </a:rPr>
              <a:t>Tornadoes</a:t>
            </a:r>
          </a:p>
          <a:p>
            <a:pPr marL="457200" indent="-457200" eaLnBrk="1" hangingPunct="1">
              <a:lnSpc>
                <a:spcPct val="110000"/>
              </a:lnSpc>
              <a:spcBef>
                <a:spcPts val="0"/>
              </a:spcBef>
              <a:spcAft>
                <a:spcPts val="400"/>
              </a:spcAft>
              <a:buSzPct val="100000"/>
              <a:buFont typeface="Arial" panose="020B0604020202020204" pitchFamily="34" charset="0"/>
              <a:buChar char="•"/>
              <a:defRPr/>
            </a:pPr>
            <a:r>
              <a:rPr lang="en-US" sz="2000" dirty="0">
                <a:latin typeface="+mn-lt"/>
                <a:ea typeface="+mn-ea"/>
              </a:rPr>
              <a:t>followed by wildfires and cyclones</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2" descr="Image result for hurricane harvey nasa">
            <a:extLst>
              <a:ext uri="{FF2B5EF4-FFF2-40B4-BE49-F238E27FC236}">
                <a16:creationId xmlns:a16="http://schemas.microsoft.com/office/drawing/2014/main" id="{382C58CF-9631-45DB-BCBB-47AD4DA3011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7368" y="908720"/>
            <a:ext cx="3456384" cy="2288042"/>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a16="http://schemas.microsoft.com/office/drawing/2014/main" id="{43BB43CA-3821-42A1-9BF2-3B857BCB2154}"/>
              </a:ext>
            </a:extLst>
          </p:cNvPr>
          <p:cNvSpPr txBox="1">
            <a:spLocks/>
          </p:cNvSpPr>
          <p:nvPr/>
        </p:nvSpPr>
        <p:spPr>
          <a:xfrm>
            <a:off x="550863" y="96838"/>
            <a:ext cx="11233150" cy="523875"/>
          </a:xfrm>
          <a:prstGeom prst="rect">
            <a:avLst/>
          </a:prstGeom>
          <a:solidFill>
            <a:schemeClr val="bg1">
              <a:alpha val="0"/>
            </a:schemeClr>
          </a:solidFill>
        </p:spPr>
        <p:txBody>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lgn="l">
              <a:defRPr/>
            </a:pPr>
            <a:r>
              <a:rPr lang="en-US" altLang="en-US" sz="2800" b="1" kern="0" dirty="0"/>
              <a:t>Attribution example – hurricane Harvey, 2017</a:t>
            </a:r>
          </a:p>
        </p:txBody>
      </p:sp>
      <p:sp>
        <p:nvSpPr>
          <p:cNvPr id="2" name="TextBox 1">
            <a:extLst>
              <a:ext uri="{FF2B5EF4-FFF2-40B4-BE49-F238E27FC236}">
                <a16:creationId xmlns:a16="http://schemas.microsoft.com/office/drawing/2014/main" id="{33F2A139-5A9B-4D02-A53B-E57F8BC2F9D7}"/>
              </a:ext>
            </a:extLst>
          </p:cNvPr>
          <p:cNvSpPr txBox="1"/>
          <p:nvPr/>
        </p:nvSpPr>
        <p:spPr>
          <a:xfrm>
            <a:off x="4151784" y="874455"/>
            <a:ext cx="6840760" cy="1938992"/>
          </a:xfrm>
          <a:prstGeom prst="rect">
            <a:avLst/>
          </a:prstGeom>
          <a:noFill/>
        </p:spPr>
        <p:txBody>
          <a:bodyPr wrap="square" rtlCol="0">
            <a:spAutoFit/>
          </a:bodyPr>
          <a:lstStyle/>
          <a:p>
            <a:r>
              <a:rPr lang="en-GB" sz="2000" dirty="0">
                <a:solidFill>
                  <a:srgbClr val="444444"/>
                </a:solidFill>
                <a:latin typeface="+mn-lt"/>
              </a:rPr>
              <a:t>August 25–30, unprecedented rainfall totals recorded, e.g. 1318 mm near Houston, Texas:</a:t>
            </a:r>
          </a:p>
          <a:p>
            <a:pPr marL="342900" indent="-342900">
              <a:buFont typeface="Arial" panose="020B0604020202020204" pitchFamily="34" charset="0"/>
              <a:buChar char="•"/>
            </a:pPr>
            <a:r>
              <a:rPr lang="en-GB" sz="2000" dirty="0">
                <a:solidFill>
                  <a:srgbClr val="444444"/>
                </a:solidFill>
              </a:rPr>
              <a:t>flooding impacted more than 100000 homes</a:t>
            </a:r>
          </a:p>
          <a:p>
            <a:pPr marL="342900" indent="-342900">
              <a:buFont typeface="Arial" panose="020B0604020202020204" pitchFamily="34" charset="0"/>
              <a:buChar char="•"/>
            </a:pPr>
            <a:r>
              <a:rPr lang="en-GB" sz="2000" dirty="0">
                <a:solidFill>
                  <a:srgbClr val="444444"/>
                </a:solidFill>
                <a:latin typeface="+mn-lt"/>
              </a:rPr>
              <a:t>&gt;120 000 rescues</a:t>
            </a:r>
          </a:p>
          <a:p>
            <a:pPr marL="342900" indent="-342900">
              <a:buFont typeface="Arial" panose="020B0604020202020204" pitchFamily="34" charset="0"/>
              <a:buChar char="•"/>
            </a:pPr>
            <a:r>
              <a:rPr lang="en-GB" sz="2000" dirty="0">
                <a:solidFill>
                  <a:srgbClr val="444444"/>
                </a:solidFill>
                <a:latin typeface="+mn-lt"/>
              </a:rPr>
              <a:t>&gt;80 deaths</a:t>
            </a:r>
          </a:p>
          <a:p>
            <a:pPr marL="342900" indent="-342900">
              <a:buFont typeface="Arial" panose="020B0604020202020204" pitchFamily="34" charset="0"/>
              <a:buChar char="•"/>
            </a:pPr>
            <a:r>
              <a:rPr lang="en-GB" sz="2000" dirty="0">
                <a:solidFill>
                  <a:srgbClr val="444444"/>
                </a:solidFill>
                <a:latin typeface="+mn-lt"/>
              </a:rPr>
              <a:t>Among most costly natural disasters in US history</a:t>
            </a:r>
          </a:p>
        </p:txBody>
      </p:sp>
      <p:sp>
        <p:nvSpPr>
          <p:cNvPr id="6" name="TextBox 5">
            <a:extLst>
              <a:ext uri="{FF2B5EF4-FFF2-40B4-BE49-F238E27FC236}">
                <a16:creationId xmlns:a16="http://schemas.microsoft.com/office/drawing/2014/main" id="{D1814C63-77E5-4491-9E44-0EF9A1209DCD}"/>
              </a:ext>
            </a:extLst>
          </p:cNvPr>
          <p:cNvSpPr txBox="1"/>
          <p:nvPr/>
        </p:nvSpPr>
        <p:spPr>
          <a:xfrm>
            <a:off x="355339" y="2967456"/>
            <a:ext cx="1546278" cy="309817"/>
          </a:xfrm>
          <a:prstGeom prst="rect">
            <a:avLst/>
          </a:prstGeom>
          <a:noFill/>
          <a:ln w="6350">
            <a:noFill/>
          </a:ln>
        </p:spPr>
        <p:txBody>
          <a:bodyPr wrap="none" lIns="53986" tIns="53986" rIns="53986" bIns="53986" rtlCol="0">
            <a:noAutofit/>
          </a:bodyPr>
          <a:lstStyle/>
          <a:p>
            <a:pPr>
              <a:spcBef>
                <a:spcPts val="0"/>
              </a:spcBef>
              <a:spcAft>
                <a:spcPts val="0"/>
              </a:spcAft>
            </a:pPr>
            <a:r>
              <a:rPr lang="en-US" sz="800" i="1" dirty="0">
                <a:solidFill>
                  <a:srgbClr val="FFFFFF"/>
                </a:solidFill>
                <a:cs typeface="Arial" panose="020B0604020202020204" pitchFamily="34" charset="0"/>
              </a:rPr>
              <a:t>Image: </a:t>
            </a:r>
            <a:r>
              <a:rPr lang="en-GB" sz="800" dirty="0">
                <a:solidFill>
                  <a:srgbClr val="FFFFFF"/>
                </a:solidFill>
                <a:cs typeface="Arial" panose="020B0604020202020204" pitchFamily="34" charset="0"/>
              </a:rPr>
              <a:t>NASA Earth Observatory</a:t>
            </a:r>
            <a:r>
              <a:rPr lang="en-US" sz="800" i="1" dirty="0">
                <a:solidFill>
                  <a:srgbClr val="FFFFFF"/>
                </a:solidFill>
                <a:cs typeface="Arial" panose="020B0604020202020204" pitchFamily="34" charset="0"/>
              </a:rPr>
              <a:t> </a:t>
            </a:r>
            <a:endParaRPr lang="en-GB" sz="800" dirty="0"/>
          </a:p>
        </p:txBody>
      </p:sp>
      <p:sp>
        <p:nvSpPr>
          <p:cNvPr id="8" name="TextBox 7">
            <a:extLst>
              <a:ext uri="{FF2B5EF4-FFF2-40B4-BE49-F238E27FC236}">
                <a16:creationId xmlns:a16="http://schemas.microsoft.com/office/drawing/2014/main" id="{E75FDFFC-9B3A-4ECD-90BE-84665FCB22B6}"/>
              </a:ext>
            </a:extLst>
          </p:cNvPr>
          <p:cNvSpPr txBox="1"/>
          <p:nvPr/>
        </p:nvSpPr>
        <p:spPr>
          <a:xfrm>
            <a:off x="695401" y="3573016"/>
            <a:ext cx="5400600" cy="1631216"/>
          </a:xfrm>
          <a:prstGeom prst="rect">
            <a:avLst/>
          </a:prstGeom>
          <a:noFill/>
        </p:spPr>
        <p:txBody>
          <a:bodyPr wrap="square" rtlCol="0">
            <a:spAutoFit/>
          </a:bodyPr>
          <a:lstStyle/>
          <a:p>
            <a:r>
              <a:rPr lang="en-GB" sz="2000" i="1" dirty="0">
                <a:latin typeface="+mn-lt"/>
              </a:rPr>
              <a:t>Global warming has</a:t>
            </a:r>
          </a:p>
          <a:p>
            <a:pPr marL="342900" indent="-342900">
              <a:buFont typeface="Arial" panose="020B0604020202020204" pitchFamily="34" charset="0"/>
              <a:buChar char="•"/>
            </a:pPr>
            <a:r>
              <a:rPr lang="en-GB" sz="2000" i="1" dirty="0">
                <a:latin typeface="+mn-lt"/>
              </a:rPr>
              <a:t>increased the intensity of the three-day rainfall extremes </a:t>
            </a:r>
            <a:r>
              <a:rPr lang="en-GB" sz="2000" dirty="0">
                <a:latin typeface="+mn-lt"/>
              </a:rPr>
              <a:t>on the Gulf Coast</a:t>
            </a:r>
          </a:p>
          <a:p>
            <a:pPr marL="342900" indent="-342900">
              <a:buFont typeface="Arial" panose="020B0604020202020204" pitchFamily="34" charset="0"/>
              <a:buChar char="•"/>
            </a:pPr>
            <a:r>
              <a:rPr lang="en-GB" sz="2000" dirty="0">
                <a:latin typeface="+mn-lt"/>
              </a:rPr>
              <a:t>and made Harvey's 3-day rainfall 3 times more likely</a:t>
            </a:r>
          </a:p>
        </p:txBody>
      </p:sp>
      <p:pic>
        <p:nvPicPr>
          <p:cNvPr id="89094" name="Picture 6" descr="https://ccimgs-2017.s3.amazonaws.com/2017WhiteChristmas/2017WhiteChristmas_HurricaneHarvey_en_notitle_lg.jpg">
            <a:extLst>
              <a:ext uri="{FF2B5EF4-FFF2-40B4-BE49-F238E27FC236}">
                <a16:creationId xmlns:a16="http://schemas.microsoft.com/office/drawing/2014/main" id="{7F90E807-EF85-4E05-B0B7-015A9E4F119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362680" y="2967456"/>
            <a:ext cx="5219463" cy="358415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A415908-6E07-4B77-994C-3C64CE90C872}"/>
              </a:ext>
            </a:extLst>
          </p:cNvPr>
          <p:cNvSpPr txBox="1"/>
          <p:nvPr/>
        </p:nvSpPr>
        <p:spPr>
          <a:xfrm>
            <a:off x="695401" y="5445224"/>
            <a:ext cx="5133920" cy="1015663"/>
          </a:xfrm>
          <a:prstGeom prst="rect">
            <a:avLst/>
          </a:prstGeom>
          <a:noFill/>
        </p:spPr>
        <p:txBody>
          <a:bodyPr wrap="square" rtlCol="0">
            <a:spAutoFit/>
          </a:bodyPr>
          <a:lstStyle/>
          <a:p>
            <a:r>
              <a:rPr lang="en-GB" sz="2000" dirty="0">
                <a:latin typeface="+mj-lt"/>
              </a:rPr>
              <a:t>Sea level rise (from climate change) and urban development is not considered in this analysis, but also contributed</a:t>
            </a:r>
          </a:p>
        </p:txBody>
      </p:sp>
    </p:spTree>
    <p:extLst>
      <p:ext uri="{BB962C8B-B14F-4D97-AF65-F5344CB8AC3E}">
        <p14:creationId xmlns:p14="http://schemas.microsoft.com/office/powerpoint/2010/main" val="3286552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3000"/>
                                  </p:stCondLst>
                                  <p:childTnLst>
                                    <p:set>
                                      <p:cBhvr>
                                        <p:cTn id="10" dur="1" fill="hold">
                                          <p:stCondLst>
                                            <p:cond delay="0"/>
                                          </p:stCondLst>
                                        </p:cTn>
                                        <p:tgtEl>
                                          <p:spTgt spid="89094"/>
                                        </p:tgtEl>
                                        <p:attrNameLst>
                                          <p:attrName>style.visibility</p:attrName>
                                        </p:attrNameLst>
                                      </p:cBhvr>
                                      <p:to>
                                        <p:strVal val="visible"/>
                                      </p:to>
                                    </p:set>
                                    <p:animEffect transition="in" filter="fade">
                                      <p:cBhvr>
                                        <p:cTn id="11" dur="500"/>
                                        <p:tgtEl>
                                          <p:spTgt spid="8909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621CC-BE8E-4896-B7DD-687575B4E748}"/>
              </a:ext>
            </a:extLst>
          </p:cNvPr>
          <p:cNvSpPr txBox="1">
            <a:spLocks/>
          </p:cNvSpPr>
          <p:nvPr/>
        </p:nvSpPr>
        <p:spPr>
          <a:xfrm>
            <a:off x="550863" y="96838"/>
            <a:ext cx="11233150" cy="523875"/>
          </a:xfrm>
          <a:prstGeom prst="rect">
            <a:avLst/>
          </a:prstGeom>
          <a:solidFill>
            <a:schemeClr val="bg1">
              <a:alpha val="0"/>
            </a:schemeClr>
          </a:solidFill>
        </p:spPr>
        <p:txBody>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lgn="l">
              <a:defRPr/>
            </a:pPr>
            <a:r>
              <a:rPr lang="en-US" altLang="en-US" sz="2800" b="1" kern="0" dirty="0"/>
              <a:t>Attribution example – Chennai, India, 2015 floods example:</a:t>
            </a:r>
          </a:p>
        </p:txBody>
      </p:sp>
      <p:pic>
        <p:nvPicPr>
          <p:cNvPr id="36" name="Picture 35">
            <a:extLst>
              <a:ext uri="{FF2B5EF4-FFF2-40B4-BE49-F238E27FC236}">
                <a16:creationId xmlns:a16="http://schemas.microsoft.com/office/drawing/2014/main" id="{93DB18F8-F836-413F-86CA-0DEC8E29D6A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63352" y="1052736"/>
            <a:ext cx="3240360" cy="2292433"/>
          </a:xfrm>
          <a:prstGeom prst="rect">
            <a:avLst/>
          </a:prstGeom>
        </p:spPr>
      </p:pic>
      <p:sp>
        <p:nvSpPr>
          <p:cNvPr id="38" name="TextBox 37">
            <a:extLst>
              <a:ext uri="{FF2B5EF4-FFF2-40B4-BE49-F238E27FC236}">
                <a16:creationId xmlns:a16="http://schemas.microsoft.com/office/drawing/2014/main" id="{31533BA4-C08D-487A-AD18-BBE8D260C01A}"/>
              </a:ext>
            </a:extLst>
          </p:cNvPr>
          <p:cNvSpPr txBox="1"/>
          <p:nvPr/>
        </p:nvSpPr>
        <p:spPr>
          <a:xfrm>
            <a:off x="4217104" y="2276872"/>
            <a:ext cx="7783552" cy="936103"/>
          </a:xfrm>
          <a:prstGeom prst="rect">
            <a:avLst/>
          </a:prstGeom>
          <a:noFill/>
          <a:ln w="6350">
            <a:noFill/>
          </a:ln>
        </p:spPr>
        <p:txBody>
          <a:bodyPr wrap="square" lIns="47319" tIns="47319" rIns="47319" bIns="47319" rtlCol="0">
            <a:noAutofit/>
          </a:bodyPr>
          <a:lstStyle/>
          <a:p>
            <a:r>
              <a:rPr lang="en-US" sz="2200" dirty="0">
                <a:solidFill>
                  <a:srgbClr val="000000"/>
                </a:solidFill>
                <a:latin typeface="Arial" pitchFamily="34" charset="0"/>
                <a:cs typeface="Arial" pitchFamily="34" charset="0"/>
              </a:rPr>
              <a:t>Has the risk of an extreme rainfall event like 2015 Chennai case increased?</a:t>
            </a:r>
          </a:p>
        </p:txBody>
      </p:sp>
      <p:sp>
        <p:nvSpPr>
          <p:cNvPr id="40" name="TextBox 39">
            <a:extLst>
              <a:ext uri="{FF2B5EF4-FFF2-40B4-BE49-F238E27FC236}">
                <a16:creationId xmlns:a16="http://schemas.microsoft.com/office/drawing/2014/main" id="{4E35BE28-A654-43E7-98E7-CE7C19FDE7EC}"/>
              </a:ext>
            </a:extLst>
          </p:cNvPr>
          <p:cNvSpPr txBox="1"/>
          <p:nvPr/>
        </p:nvSpPr>
        <p:spPr>
          <a:xfrm>
            <a:off x="3863752" y="980728"/>
            <a:ext cx="8064896" cy="1603113"/>
          </a:xfrm>
          <a:prstGeom prst="rect">
            <a:avLst/>
          </a:prstGeom>
          <a:noFill/>
          <a:ln w="6350">
            <a:noFill/>
          </a:ln>
        </p:spPr>
        <p:txBody>
          <a:bodyPr wrap="square" lIns="47319" tIns="47319" rIns="47319" bIns="47319" rtlCol="0">
            <a:noAutofit/>
          </a:bodyPr>
          <a:lstStyle/>
          <a:p>
            <a:pPr marL="342900" indent="-342900">
              <a:buFont typeface="Arial" panose="020B0604020202020204" pitchFamily="34" charset="0"/>
              <a:buChar char="•"/>
            </a:pPr>
            <a:r>
              <a:rPr lang="en-US" sz="2200" dirty="0"/>
              <a:t>Heaviest one-day rainfall in more than a century: </a:t>
            </a:r>
            <a:r>
              <a:rPr lang="en-US" sz="2200" baseline="0" dirty="0"/>
              <a:t>494mm</a:t>
            </a:r>
          </a:p>
          <a:p>
            <a:pPr marL="342900" indent="-342900">
              <a:buFont typeface="Arial" panose="020B0604020202020204" pitchFamily="34" charset="0"/>
              <a:buChar char="•"/>
            </a:pPr>
            <a:r>
              <a:rPr lang="en-US" sz="2400" dirty="0">
                <a:solidFill>
                  <a:srgbClr val="000000"/>
                </a:solidFill>
                <a:cs typeface="Arial" panose="020B0604020202020204" pitchFamily="34" charset="0"/>
              </a:rPr>
              <a:t>probability of occurrence of in the </a:t>
            </a:r>
            <a:r>
              <a:rPr lang="en-US" sz="2400" b="1" dirty="0">
                <a:solidFill>
                  <a:srgbClr val="000000"/>
                </a:solidFill>
                <a:cs typeface="Arial" panose="020B0604020202020204" pitchFamily="34" charset="0"/>
              </a:rPr>
              <a:t>current </a:t>
            </a:r>
            <a:r>
              <a:rPr lang="en-US" sz="2400" dirty="0">
                <a:solidFill>
                  <a:srgbClr val="000000"/>
                </a:solidFill>
                <a:cs typeface="Arial" panose="020B0604020202020204" pitchFamily="34" charset="0"/>
              </a:rPr>
              <a:t>climate is once every 600 to 2500 years = </a:t>
            </a:r>
            <a:r>
              <a:rPr lang="en-US" sz="2400" b="1" dirty="0">
                <a:solidFill>
                  <a:srgbClr val="000000"/>
                </a:solidFill>
                <a:cs typeface="Arial" panose="020B0604020202020204" pitchFamily="34" charset="0"/>
              </a:rPr>
              <a:t>very rare</a:t>
            </a:r>
            <a:endParaRPr lang="en-US" sz="2200" b="1" dirty="0">
              <a:solidFill>
                <a:srgbClr val="000000"/>
              </a:solidFill>
              <a:latin typeface="Arial" pitchFamily="34" charset="0"/>
              <a:cs typeface="Arial" pitchFamily="34" charset="0"/>
            </a:endParaRPr>
          </a:p>
          <a:p>
            <a:pPr marL="342900" indent="-342900">
              <a:buFont typeface="Arial" panose="020B0604020202020204" pitchFamily="34" charset="0"/>
              <a:buChar char="•"/>
            </a:pPr>
            <a:endParaRPr lang="en-US" sz="2200" dirty="0">
              <a:solidFill>
                <a:srgbClr val="000000"/>
              </a:solidFill>
              <a:latin typeface="Arial" pitchFamily="34" charset="0"/>
              <a:cs typeface="Arial" pitchFamily="34" charset="0"/>
            </a:endParaRPr>
          </a:p>
        </p:txBody>
      </p:sp>
      <p:pic>
        <p:nvPicPr>
          <p:cNvPr id="41" name="Picture 40" descr="chennai-water-1999-2000_1449220228.jpg">
            <a:extLst>
              <a:ext uri="{FF2B5EF4-FFF2-40B4-BE49-F238E27FC236}">
                <a16:creationId xmlns:a16="http://schemas.microsoft.com/office/drawing/2014/main" id="{C44E29F7-61A4-4CE4-81F0-E9480825BDC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0203" y="3429000"/>
            <a:ext cx="4752528" cy="3055196"/>
          </a:xfrm>
          <a:prstGeom prst="rect">
            <a:avLst/>
          </a:prstGeom>
          <a:ln>
            <a:solidFill>
              <a:srgbClr val="FFFFFF"/>
            </a:solidFill>
          </a:ln>
        </p:spPr>
      </p:pic>
      <p:sp>
        <p:nvSpPr>
          <p:cNvPr id="42" name="Text Placeholder 7">
            <a:extLst>
              <a:ext uri="{FF2B5EF4-FFF2-40B4-BE49-F238E27FC236}">
                <a16:creationId xmlns:a16="http://schemas.microsoft.com/office/drawing/2014/main" id="{38A350E7-8FBA-4BA5-875A-348E6AA5382E}"/>
              </a:ext>
            </a:extLst>
          </p:cNvPr>
          <p:cNvSpPr txBox="1">
            <a:spLocks/>
          </p:cNvSpPr>
          <p:nvPr/>
        </p:nvSpPr>
        <p:spPr>
          <a:xfrm>
            <a:off x="5089788" y="3429001"/>
            <a:ext cx="6982875" cy="3055195"/>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r>
              <a:rPr lang="en-GB" sz="2000" dirty="0"/>
              <a:t>Climate models showed </a:t>
            </a:r>
            <a:r>
              <a:rPr lang="en-GB" sz="2000" i="1" dirty="0"/>
              <a:t>no increase in the probability of extreme one-day rainfall</a:t>
            </a:r>
            <a:r>
              <a:rPr lang="en-GB" sz="2000" dirty="0"/>
              <a:t> in the region due to human-caused emissions = </a:t>
            </a:r>
            <a:r>
              <a:rPr lang="en-GB" sz="2000" b="1" i="1" dirty="0"/>
              <a:t>no climate change effect detected</a:t>
            </a:r>
            <a:endParaRPr lang="en-US" sz="2000" b="1" i="1" kern="0" dirty="0"/>
          </a:p>
          <a:p>
            <a:r>
              <a:rPr lang="en-US" sz="2000" kern="0" dirty="0"/>
              <a:t>However, </a:t>
            </a:r>
            <a:r>
              <a:rPr lang="da-DK" sz="2000" kern="0" dirty="0" err="1"/>
              <a:t>satellite</a:t>
            </a:r>
            <a:r>
              <a:rPr lang="da-DK" sz="2000" kern="0" dirty="0"/>
              <a:t> images from 1982 and 2012 shows </a:t>
            </a:r>
            <a:r>
              <a:rPr lang="en-US" sz="2000" kern="0" dirty="0"/>
              <a:t>explosive population growth, land use changes, large-scale settlements in low lying areas and building on former drainage channels</a:t>
            </a:r>
          </a:p>
          <a:p>
            <a:r>
              <a:rPr lang="en-US" sz="2000" kern="0" dirty="0"/>
              <a:t>This strongly contributed to the severity of flooding</a:t>
            </a:r>
          </a:p>
        </p:txBody>
      </p:sp>
      <p:sp>
        <p:nvSpPr>
          <p:cNvPr id="43" name="TextBox 42">
            <a:extLst>
              <a:ext uri="{FF2B5EF4-FFF2-40B4-BE49-F238E27FC236}">
                <a16:creationId xmlns:a16="http://schemas.microsoft.com/office/drawing/2014/main" id="{70A72650-4708-48D0-B549-70EDDA8E3544}"/>
              </a:ext>
            </a:extLst>
          </p:cNvPr>
          <p:cNvSpPr txBox="1"/>
          <p:nvPr/>
        </p:nvSpPr>
        <p:spPr>
          <a:xfrm>
            <a:off x="2567608" y="6431551"/>
            <a:ext cx="1546278" cy="309817"/>
          </a:xfrm>
          <a:prstGeom prst="rect">
            <a:avLst/>
          </a:prstGeom>
          <a:noFill/>
          <a:ln w="6350">
            <a:noFill/>
          </a:ln>
        </p:spPr>
        <p:txBody>
          <a:bodyPr wrap="none" lIns="53986" tIns="53986" rIns="53986" bIns="53986" rtlCol="0">
            <a:noAutofit/>
          </a:bodyPr>
          <a:lstStyle/>
          <a:p>
            <a:r>
              <a:rPr lang="en-US" sz="1200" i="1" dirty="0">
                <a:solidFill>
                  <a:schemeClr val="tx2"/>
                </a:solidFill>
                <a:latin typeface="Arial" pitchFamily="34" charset="0"/>
                <a:cs typeface="Arial" pitchFamily="34" charset="0"/>
              </a:rPr>
              <a:t>Source: India Times  </a:t>
            </a:r>
          </a:p>
          <a:p>
            <a:endParaRPr lang="en-US" sz="900" dirty="0">
              <a:solidFill>
                <a:schemeClr val="tx2"/>
              </a:solidFill>
              <a:latin typeface="Arial" pitchFamily="34" charset="0"/>
              <a:cs typeface="Arial"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fade">
                                      <p:cBhvr>
                                        <p:cTn id="12" dur="500"/>
                                        <p:tgtEl>
                                          <p:spTgt spid="41"/>
                                        </p:tgtEl>
                                      </p:cBhvr>
                                    </p:animEffect>
                                  </p:childTnLst>
                                </p:cTn>
                              </p:par>
                            </p:childTnLst>
                          </p:cTn>
                        </p:par>
                        <p:par>
                          <p:cTn id="13" fill="hold">
                            <p:stCondLst>
                              <p:cond delay="500"/>
                            </p:stCondLst>
                            <p:childTnLst>
                              <p:par>
                                <p:cTn id="14" presetID="10" presetClass="entr" presetSubtype="0" fill="hold" grpId="0" nodeType="afterEffect">
                                  <p:stCondLst>
                                    <p:cond delay="500"/>
                                  </p:stCondLst>
                                  <p:childTnLst>
                                    <p:set>
                                      <p:cBhvr>
                                        <p:cTn id="15" dur="1" fill="hold">
                                          <p:stCondLst>
                                            <p:cond delay="0"/>
                                          </p:stCondLst>
                                        </p:cTn>
                                        <p:tgtEl>
                                          <p:spTgt spid="42">
                                            <p:txEl>
                                              <p:pRg st="0" end="0"/>
                                            </p:txEl>
                                          </p:spTgt>
                                        </p:tgtEl>
                                        <p:attrNameLst>
                                          <p:attrName>style.visibility</p:attrName>
                                        </p:attrNameLst>
                                      </p:cBhvr>
                                      <p:to>
                                        <p:strVal val="visible"/>
                                      </p:to>
                                    </p:set>
                                    <p:animEffect transition="in" filter="fade">
                                      <p:cBhvr>
                                        <p:cTn id="16" dur="500"/>
                                        <p:tgtEl>
                                          <p:spTgt spid="42">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500"/>
                                  </p:stCondLst>
                                  <p:childTnLst>
                                    <p:set>
                                      <p:cBhvr>
                                        <p:cTn id="20" dur="1" fill="hold">
                                          <p:stCondLst>
                                            <p:cond delay="0"/>
                                          </p:stCondLst>
                                        </p:cTn>
                                        <p:tgtEl>
                                          <p:spTgt spid="42">
                                            <p:txEl>
                                              <p:pRg st="1" end="1"/>
                                            </p:txEl>
                                          </p:spTgt>
                                        </p:tgtEl>
                                        <p:attrNameLst>
                                          <p:attrName>style.visibility</p:attrName>
                                        </p:attrNameLst>
                                      </p:cBhvr>
                                      <p:to>
                                        <p:strVal val="visible"/>
                                      </p:to>
                                    </p:set>
                                    <p:animEffect transition="in" filter="fade">
                                      <p:cBhvr>
                                        <p:cTn id="21" dur="500"/>
                                        <p:tgtEl>
                                          <p:spTgt spid="42">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500"/>
                                  </p:stCondLst>
                                  <p:childTnLst>
                                    <p:set>
                                      <p:cBhvr>
                                        <p:cTn id="25" dur="1" fill="hold">
                                          <p:stCondLst>
                                            <p:cond delay="0"/>
                                          </p:stCondLst>
                                        </p:cTn>
                                        <p:tgtEl>
                                          <p:spTgt spid="42">
                                            <p:txEl>
                                              <p:pRg st="2" end="2"/>
                                            </p:txEl>
                                          </p:spTgt>
                                        </p:tgtEl>
                                        <p:attrNameLst>
                                          <p:attrName>style.visibility</p:attrName>
                                        </p:attrNameLst>
                                      </p:cBhvr>
                                      <p:to>
                                        <p:strVal val="visible"/>
                                      </p:to>
                                    </p:set>
                                    <p:animEffect transition="in" filter="fade">
                                      <p:cBhvr>
                                        <p:cTn id="26" dur="500"/>
                                        <p:tgtEl>
                                          <p:spTgt spid="4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42" grpId="0" build="p"/>
    </p:bld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621CC-BE8E-4896-B7DD-687575B4E748}"/>
              </a:ext>
            </a:extLst>
          </p:cNvPr>
          <p:cNvSpPr txBox="1">
            <a:spLocks/>
          </p:cNvSpPr>
          <p:nvPr/>
        </p:nvSpPr>
        <p:spPr>
          <a:xfrm>
            <a:off x="550863" y="96838"/>
            <a:ext cx="11233150" cy="523875"/>
          </a:xfrm>
          <a:prstGeom prst="rect">
            <a:avLst/>
          </a:prstGeom>
          <a:solidFill>
            <a:schemeClr val="bg1">
              <a:alpha val="0"/>
            </a:schemeClr>
          </a:solidFill>
        </p:spPr>
        <p:txBody>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lgn="l">
              <a:defRPr/>
            </a:pPr>
            <a:r>
              <a:rPr lang="en-US" altLang="en-US" sz="2800" b="1" kern="0" dirty="0"/>
              <a:t>Attribution – 2015 examples: global and North America</a:t>
            </a:r>
          </a:p>
        </p:txBody>
      </p:sp>
      <p:grpSp>
        <p:nvGrpSpPr>
          <p:cNvPr id="64514" name="Group 14">
            <a:extLst>
              <a:ext uri="{FF2B5EF4-FFF2-40B4-BE49-F238E27FC236}">
                <a16:creationId xmlns:a16="http://schemas.microsoft.com/office/drawing/2014/main" id="{4F068A8B-8BF2-4B3B-A946-00F99468F451}"/>
              </a:ext>
            </a:extLst>
          </p:cNvPr>
          <p:cNvGrpSpPr>
            <a:grpSpLocks/>
          </p:cNvGrpSpPr>
          <p:nvPr/>
        </p:nvGrpSpPr>
        <p:grpSpPr bwMode="auto">
          <a:xfrm>
            <a:off x="192088" y="812800"/>
            <a:ext cx="5467350" cy="3498850"/>
            <a:chOff x="191344" y="1153850"/>
            <a:chExt cx="5467350" cy="3499286"/>
          </a:xfrm>
        </p:grpSpPr>
        <p:grpSp>
          <p:nvGrpSpPr>
            <p:cNvPr id="64538" name="Group 7">
              <a:extLst>
                <a:ext uri="{FF2B5EF4-FFF2-40B4-BE49-F238E27FC236}">
                  <a16:creationId xmlns:a16="http://schemas.microsoft.com/office/drawing/2014/main" id="{FBA5447E-7113-4CF5-85FE-65E2B90F397A}"/>
                </a:ext>
              </a:extLst>
            </p:cNvPr>
            <p:cNvGrpSpPr>
              <a:grpSpLocks/>
            </p:cNvGrpSpPr>
            <p:nvPr/>
          </p:nvGrpSpPr>
          <p:grpSpPr bwMode="auto">
            <a:xfrm>
              <a:off x="191344" y="1916833"/>
              <a:ext cx="5467350" cy="2736303"/>
              <a:chOff x="628650" y="1196753"/>
              <a:chExt cx="5905394" cy="2954479"/>
            </a:xfrm>
          </p:grpSpPr>
          <p:pic>
            <p:nvPicPr>
              <p:cNvPr id="64542" name="Picture 2">
                <a:extLst>
                  <a:ext uri="{FF2B5EF4-FFF2-40B4-BE49-F238E27FC236}">
                    <a16:creationId xmlns:a16="http://schemas.microsoft.com/office/drawing/2014/main" id="{9A42128A-C6D8-4BE9-819F-786E857C4D1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8650" y="1196753"/>
                <a:ext cx="5899398" cy="2070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43" name="Picture 3">
                <a:extLst>
                  <a:ext uri="{FF2B5EF4-FFF2-40B4-BE49-F238E27FC236}">
                    <a16:creationId xmlns:a16="http://schemas.microsoft.com/office/drawing/2014/main" id="{E8038C83-6395-4487-AF59-F375BE06386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34646" y="3278388"/>
                <a:ext cx="5899398" cy="8728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44" name="Picture 4">
                <a:extLst>
                  <a:ext uri="{FF2B5EF4-FFF2-40B4-BE49-F238E27FC236}">
                    <a16:creationId xmlns:a16="http://schemas.microsoft.com/office/drawing/2014/main" id="{1387A719-D8EC-4C98-B50E-9AA566DA316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78371" y="3565293"/>
                <a:ext cx="850713" cy="370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45" name="Picture 5">
                <a:extLst>
                  <a:ext uri="{FF2B5EF4-FFF2-40B4-BE49-F238E27FC236}">
                    <a16:creationId xmlns:a16="http://schemas.microsoft.com/office/drawing/2014/main" id="{25626EDC-2093-42FD-B235-F662E7A84EB4}"/>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350893" y="3576818"/>
                <a:ext cx="1765459" cy="3771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46" name="Picture 6">
                <a:extLst>
                  <a:ext uri="{FF2B5EF4-FFF2-40B4-BE49-F238E27FC236}">
                    <a16:creationId xmlns:a16="http://schemas.microsoft.com/office/drawing/2014/main" id="{8FFAC08A-AFB9-4527-9A61-84D4A7C53DC0}"/>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5129023" y="3340696"/>
                <a:ext cx="1278255"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4539" name="Group 10">
              <a:extLst>
                <a:ext uri="{FF2B5EF4-FFF2-40B4-BE49-F238E27FC236}">
                  <a16:creationId xmlns:a16="http://schemas.microsoft.com/office/drawing/2014/main" id="{647B120C-FDDD-4D90-93A7-2C727F48B07D}"/>
                </a:ext>
              </a:extLst>
            </p:cNvPr>
            <p:cNvGrpSpPr>
              <a:grpSpLocks/>
            </p:cNvGrpSpPr>
            <p:nvPr/>
          </p:nvGrpSpPr>
          <p:grpSpPr bwMode="auto">
            <a:xfrm>
              <a:off x="233743" y="1153850"/>
              <a:ext cx="5368548" cy="733562"/>
              <a:chOff x="233743" y="1153850"/>
              <a:chExt cx="5368548" cy="733562"/>
            </a:xfrm>
          </p:grpSpPr>
          <p:pic>
            <p:nvPicPr>
              <p:cNvPr id="64540" name="Picture 8">
                <a:extLst>
                  <a:ext uri="{FF2B5EF4-FFF2-40B4-BE49-F238E27FC236}">
                    <a16:creationId xmlns:a16="http://schemas.microsoft.com/office/drawing/2014/main" id="{D30FA335-7DA6-4627-9FAF-D5C374827D12}"/>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33743" y="1153850"/>
                <a:ext cx="5368548" cy="73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EBE73C38-3230-4F85-8279-7B0D155A61A6}"/>
                  </a:ext>
                </a:extLst>
              </p:cNvPr>
              <p:cNvSpPr/>
              <p:nvPr/>
            </p:nvSpPr>
            <p:spPr>
              <a:xfrm>
                <a:off x="754906" y="1472978"/>
                <a:ext cx="73025" cy="14448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b="1" dirty="0">
                  <a:solidFill>
                    <a:schemeClr val="tx1"/>
                  </a:solidFill>
                </a:endParaRPr>
              </a:p>
            </p:txBody>
          </p:sp>
        </p:grpSp>
      </p:grpSp>
      <p:grpSp>
        <p:nvGrpSpPr>
          <p:cNvPr id="64515" name="Group 32">
            <a:extLst>
              <a:ext uri="{FF2B5EF4-FFF2-40B4-BE49-F238E27FC236}">
                <a16:creationId xmlns:a16="http://schemas.microsoft.com/office/drawing/2014/main" id="{C29A59FF-5E89-4F4A-8367-5D41DC586FF7}"/>
              </a:ext>
            </a:extLst>
          </p:cNvPr>
          <p:cNvGrpSpPr>
            <a:grpSpLocks/>
          </p:cNvGrpSpPr>
          <p:nvPr/>
        </p:nvGrpSpPr>
        <p:grpSpPr bwMode="auto">
          <a:xfrm>
            <a:off x="6213475" y="811213"/>
            <a:ext cx="5486400" cy="5795962"/>
            <a:chOff x="6213666" y="652688"/>
            <a:chExt cx="5486766" cy="5796072"/>
          </a:xfrm>
        </p:grpSpPr>
        <p:grpSp>
          <p:nvGrpSpPr>
            <p:cNvPr id="64518" name="Group 11">
              <a:extLst>
                <a:ext uri="{FF2B5EF4-FFF2-40B4-BE49-F238E27FC236}">
                  <a16:creationId xmlns:a16="http://schemas.microsoft.com/office/drawing/2014/main" id="{BDC3DDE0-4BB5-4E27-B598-9B36535A7482}"/>
                </a:ext>
              </a:extLst>
            </p:cNvPr>
            <p:cNvGrpSpPr>
              <a:grpSpLocks/>
            </p:cNvGrpSpPr>
            <p:nvPr/>
          </p:nvGrpSpPr>
          <p:grpSpPr bwMode="auto">
            <a:xfrm>
              <a:off x="6272068" y="652688"/>
              <a:ext cx="5368548" cy="733562"/>
              <a:chOff x="233743" y="1153850"/>
              <a:chExt cx="5368548" cy="733562"/>
            </a:xfrm>
          </p:grpSpPr>
          <p:pic>
            <p:nvPicPr>
              <p:cNvPr id="64536" name="Picture 12">
                <a:extLst>
                  <a:ext uri="{FF2B5EF4-FFF2-40B4-BE49-F238E27FC236}">
                    <a16:creationId xmlns:a16="http://schemas.microsoft.com/office/drawing/2014/main" id="{FD6FE51A-1088-409F-A4AA-68219438C1DC}"/>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33743" y="1153850"/>
                <a:ext cx="5368548" cy="73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EBE6C7D1-7218-429C-A456-12D8A9F28A8C}"/>
                  </a:ext>
                </a:extLst>
              </p:cNvPr>
              <p:cNvSpPr/>
              <p:nvPr/>
            </p:nvSpPr>
            <p:spPr>
              <a:xfrm>
                <a:off x="754818" y="1472943"/>
                <a:ext cx="73030" cy="144466"/>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b="1" dirty="0">
                  <a:solidFill>
                    <a:schemeClr val="tx1"/>
                  </a:solidFill>
                </a:endParaRPr>
              </a:p>
            </p:txBody>
          </p:sp>
        </p:grpSp>
        <p:pic>
          <p:nvPicPr>
            <p:cNvPr id="64519" name="Picture 15">
              <a:extLst>
                <a:ext uri="{FF2B5EF4-FFF2-40B4-BE49-F238E27FC236}">
                  <a16:creationId xmlns:a16="http://schemas.microsoft.com/office/drawing/2014/main" id="{20736ED6-F1FF-4A31-B9F5-1397C8D8EB81}"/>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215632" y="1461687"/>
              <a:ext cx="5472901" cy="979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0" name="Picture 16">
              <a:extLst>
                <a:ext uri="{FF2B5EF4-FFF2-40B4-BE49-F238E27FC236}">
                  <a16:creationId xmlns:a16="http://schemas.microsoft.com/office/drawing/2014/main" id="{B9CD7285-8EC4-46E9-B989-E867533A1096}"/>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222818" y="2446559"/>
              <a:ext cx="5472901" cy="9790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1" name="Picture 17">
              <a:extLst>
                <a:ext uri="{FF2B5EF4-FFF2-40B4-BE49-F238E27FC236}">
                  <a16:creationId xmlns:a16="http://schemas.microsoft.com/office/drawing/2014/main" id="{E1F40D06-0197-4721-9BE2-44BB250C995C}"/>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912461" y="2676715"/>
              <a:ext cx="828675" cy="55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4522" name="Group 20">
              <a:extLst>
                <a:ext uri="{FF2B5EF4-FFF2-40B4-BE49-F238E27FC236}">
                  <a16:creationId xmlns:a16="http://schemas.microsoft.com/office/drawing/2014/main" id="{C91344A4-9554-4ED5-A5AE-1739B747E81D}"/>
                </a:ext>
              </a:extLst>
            </p:cNvPr>
            <p:cNvGrpSpPr>
              <a:grpSpLocks/>
            </p:cNvGrpSpPr>
            <p:nvPr/>
          </p:nvGrpSpPr>
          <p:grpSpPr bwMode="auto">
            <a:xfrm>
              <a:off x="7748322" y="2548136"/>
              <a:ext cx="1732054" cy="774512"/>
              <a:chOff x="7748322" y="2731016"/>
              <a:chExt cx="1732054" cy="774512"/>
            </a:xfrm>
          </p:grpSpPr>
          <p:pic>
            <p:nvPicPr>
              <p:cNvPr id="64534" name="Picture 18">
                <a:extLst>
                  <a:ext uri="{FF2B5EF4-FFF2-40B4-BE49-F238E27FC236}">
                    <a16:creationId xmlns:a16="http://schemas.microsoft.com/office/drawing/2014/main" id="{F31AA9BC-38CA-49CA-A9DE-3F09471EC7A2}"/>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7825336" y="2731016"/>
                <a:ext cx="1624013"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ectangle 19">
                <a:extLst>
                  <a:ext uri="{FF2B5EF4-FFF2-40B4-BE49-F238E27FC236}">
                    <a16:creationId xmlns:a16="http://schemas.microsoft.com/office/drawing/2014/main" id="{977C7702-CF6F-442F-901F-E1C7FB679F4B}"/>
                  </a:ext>
                </a:extLst>
              </p:cNvPr>
              <p:cNvSpPr/>
              <p:nvPr/>
            </p:nvSpPr>
            <p:spPr>
              <a:xfrm>
                <a:off x="7748881" y="3247026"/>
                <a:ext cx="1732078" cy="258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b="1" dirty="0">
                  <a:solidFill>
                    <a:schemeClr val="tx1"/>
                  </a:solidFill>
                </a:endParaRPr>
              </a:p>
            </p:txBody>
          </p:sp>
        </p:grpSp>
        <p:pic>
          <p:nvPicPr>
            <p:cNvPr id="64523" name="Picture 21">
              <a:extLst>
                <a:ext uri="{FF2B5EF4-FFF2-40B4-BE49-F238E27FC236}">
                  <a16:creationId xmlns:a16="http://schemas.microsoft.com/office/drawing/2014/main" id="{8811A939-70D6-419B-AD05-6A396ABF2FB9}"/>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9541704" y="2483738"/>
              <a:ext cx="83820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4" name="Picture 22">
              <a:extLst>
                <a:ext uri="{FF2B5EF4-FFF2-40B4-BE49-F238E27FC236}">
                  <a16:creationId xmlns:a16="http://schemas.microsoft.com/office/drawing/2014/main" id="{B9D4A56D-1A50-4FE0-8892-ED4534BD9A44}"/>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0428845" y="2520886"/>
              <a:ext cx="1223963" cy="73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5" name="Picture 23">
              <a:extLst>
                <a:ext uri="{FF2B5EF4-FFF2-40B4-BE49-F238E27FC236}">
                  <a16:creationId xmlns:a16="http://schemas.microsoft.com/office/drawing/2014/main" id="{588FC33D-A04F-437D-B7F5-E1E919A9A276}"/>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6213666" y="3408599"/>
              <a:ext cx="5467350"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6" name="Picture 24">
              <a:extLst>
                <a:ext uri="{FF2B5EF4-FFF2-40B4-BE49-F238E27FC236}">
                  <a16:creationId xmlns:a16="http://schemas.microsoft.com/office/drawing/2014/main" id="{D9048A51-B797-483B-A80F-AF7CE3E8728C}"/>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6214488" y="4515391"/>
              <a:ext cx="5467350"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7" name="Picture 25">
              <a:extLst>
                <a:ext uri="{FF2B5EF4-FFF2-40B4-BE49-F238E27FC236}">
                  <a16:creationId xmlns:a16="http://schemas.microsoft.com/office/drawing/2014/main" id="{A6793573-7824-4F66-AF0F-66F8813B1108}"/>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6888088" y="4686280"/>
              <a:ext cx="871538"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4528" name="Group 28">
              <a:extLst>
                <a:ext uri="{FF2B5EF4-FFF2-40B4-BE49-F238E27FC236}">
                  <a16:creationId xmlns:a16="http://schemas.microsoft.com/office/drawing/2014/main" id="{9D1AC310-E671-4F43-A793-47B4D1809CF6}"/>
                </a:ext>
              </a:extLst>
            </p:cNvPr>
            <p:cNvGrpSpPr>
              <a:grpSpLocks/>
            </p:cNvGrpSpPr>
            <p:nvPr/>
          </p:nvGrpSpPr>
          <p:grpSpPr bwMode="auto">
            <a:xfrm>
              <a:off x="7782473" y="4697513"/>
              <a:ext cx="1764959" cy="700087"/>
              <a:chOff x="7782473" y="4807241"/>
              <a:chExt cx="1764959" cy="700087"/>
            </a:xfrm>
          </p:grpSpPr>
          <p:pic>
            <p:nvPicPr>
              <p:cNvPr id="64532" name="Picture 26">
                <a:extLst>
                  <a:ext uri="{FF2B5EF4-FFF2-40B4-BE49-F238E27FC236}">
                    <a16:creationId xmlns:a16="http://schemas.microsoft.com/office/drawing/2014/main" id="{B5A1EA05-52C1-4BF2-99DE-26770DEBBD4E}"/>
                  </a:ext>
                </a:extLst>
              </p:cNvPr>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7782473" y="4807241"/>
                <a:ext cx="1709738"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27">
                <a:extLst>
                  <a:ext uri="{FF2B5EF4-FFF2-40B4-BE49-F238E27FC236}">
                    <a16:creationId xmlns:a16="http://schemas.microsoft.com/office/drawing/2014/main" id="{379A8AA7-3FCD-40C7-8C42-05DD0A47BB65}"/>
                  </a:ext>
                </a:extLst>
              </p:cNvPr>
              <p:cNvSpPr/>
              <p:nvPr/>
            </p:nvSpPr>
            <p:spPr>
              <a:xfrm>
                <a:off x="7815561" y="5248776"/>
                <a:ext cx="1732078" cy="2587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b="1" dirty="0">
                  <a:solidFill>
                    <a:schemeClr val="tx1"/>
                  </a:solidFill>
                </a:endParaRPr>
              </a:p>
            </p:txBody>
          </p:sp>
        </p:grpSp>
        <p:pic>
          <p:nvPicPr>
            <p:cNvPr id="64529" name="Picture 29">
              <a:extLst>
                <a:ext uri="{FF2B5EF4-FFF2-40B4-BE49-F238E27FC236}">
                  <a16:creationId xmlns:a16="http://schemas.microsoft.com/office/drawing/2014/main" id="{FB9EE1D8-1EA4-4E59-90C9-EAEDC6C571CE}"/>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10459517" y="4469290"/>
              <a:ext cx="1133475" cy="98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30" name="Picture 30">
              <a:extLst>
                <a:ext uri="{FF2B5EF4-FFF2-40B4-BE49-F238E27FC236}">
                  <a16:creationId xmlns:a16="http://schemas.microsoft.com/office/drawing/2014/main" id="{53BEB6BA-9932-478F-82BF-B980341F9AD7}"/>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9551240" y="4563210"/>
              <a:ext cx="83820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31" name="Picture 31">
              <a:extLst>
                <a:ext uri="{FF2B5EF4-FFF2-40B4-BE49-F238E27FC236}">
                  <a16:creationId xmlns:a16="http://schemas.microsoft.com/office/drawing/2014/main" id="{6A93AD29-6DC8-4BB1-87F1-B5E8C5899E2D}"/>
                </a:ext>
              </a:extLst>
            </p:cNvPr>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6228319" y="5496260"/>
              <a:ext cx="547211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4516" name="TextBox 33">
            <a:extLst>
              <a:ext uri="{FF2B5EF4-FFF2-40B4-BE49-F238E27FC236}">
                <a16:creationId xmlns:a16="http://schemas.microsoft.com/office/drawing/2014/main" id="{50066021-B59F-4F1A-B759-5CDA0841F7D6}"/>
              </a:ext>
            </a:extLst>
          </p:cNvPr>
          <p:cNvSpPr txBox="1">
            <a:spLocks noChangeArrowheads="1"/>
          </p:cNvSpPr>
          <p:nvPr/>
        </p:nvSpPr>
        <p:spPr bwMode="auto">
          <a:xfrm>
            <a:off x="192088" y="4478338"/>
            <a:ext cx="22161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da-DK" altLang="en-US" sz="1000"/>
              <a:t>Source: https://theconversation.com</a:t>
            </a:r>
            <a:endParaRPr lang="en-GB" altLang="en-US" sz="1000"/>
          </a:p>
        </p:txBody>
      </p:sp>
      <p:sp>
        <p:nvSpPr>
          <p:cNvPr id="35" name="Text Placeholder 2">
            <a:extLst>
              <a:ext uri="{FF2B5EF4-FFF2-40B4-BE49-F238E27FC236}">
                <a16:creationId xmlns:a16="http://schemas.microsoft.com/office/drawing/2014/main" id="{EB7C2A82-9636-4CFE-985E-ADE729924D08}"/>
              </a:ext>
            </a:extLst>
          </p:cNvPr>
          <p:cNvSpPr txBox="1">
            <a:spLocks/>
          </p:cNvSpPr>
          <p:nvPr/>
        </p:nvSpPr>
        <p:spPr>
          <a:xfrm>
            <a:off x="325438" y="5027613"/>
            <a:ext cx="5410200" cy="1354137"/>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buFontTx/>
              <a:buNone/>
              <a:defRPr/>
            </a:pPr>
            <a:r>
              <a:rPr lang="en-US" sz="1800" kern="0" dirty="0"/>
              <a:t>If you want updates on attribution case studies – connect with:</a:t>
            </a:r>
          </a:p>
          <a:p>
            <a:pPr>
              <a:defRPr/>
            </a:pPr>
            <a:r>
              <a:rPr lang="en-US" sz="1800" kern="0" dirty="0"/>
              <a:t>attribution@climatecentre.org</a:t>
            </a:r>
          </a:p>
          <a:p>
            <a:pPr>
              <a:defRPr/>
            </a:pPr>
            <a:r>
              <a:rPr lang="en-US" sz="1800" kern="0" dirty="0"/>
              <a:t>www.worldweatherattribution.org</a:t>
            </a:r>
          </a:p>
        </p:txBody>
      </p:sp>
    </p:spTree>
    <p:extLst>
      <p:ext uri="{BB962C8B-B14F-4D97-AF65-F5344CB8AC3E}">
        <p14:creationId xmlns:p14="http://schemas.microsoft.com/office/powerpoint/2010/main" val="3348369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6561" name="Group 49">
            <a:extLst>
              <a:ext uri="{FF2B5EF4-FFF2-40B4-BE49-F238E27FC236}">
                <a16:creationId xmlns:a16="http://schemas.microsoft.com/office/drawing/2014/main" id="{4C937829-49DA-4146-994A-2455025E2C58}"/>
              </a:ext>
            </a:extLst>
          </p:cNvPr>
          <p:cNvGrpSpPr>
            <a:grpSpLocks/>
          </p:cNvGrpSpPr>
          <p:nvPr/>
        </p:nvGrpSpPr>
        <p:grpSpPr bwMode="auto">
          <a:xfrm>
            <a:off x="74613" y="1189038"/>
            <a:ext cx="5516562" cy="4687887"/>
            <a:chOff x="6180200" y="764704"/>
            <a:chExt cx="5516961" cy="4687964"/>
          </a:xfrm>
        </p:grpSpPr>
        <p:grpSp>
          <p:nvGrpSpPr>
            <p:cNvPr id="66573" name="Group 11">
              <a:extLst>
                <a:ext uri="{FF2B5EF4-FFF2-40B4-BE49-F238E27FC236}">
                  <a16:creationId xmlns:a16="http://schemas.microsoft.com/office/drawing/2014/main" id="{DDC01853-2226-44CC-9C3A-20495C10D901}"/>
                </a:ext>
              </a:extLst>
            </p:cNvPr>
            <p:cNvGrpSpPr>
              <a:grpSpLocks/>
            </p:cNvGrpSpPr>
            <p:nvPr/>
          </p:nvGrpSpPr>
          <p:grpSpPr bwMode="auto">
            <a:xfrm>
              <a:off x="6272068" y="764704"/>
              <a:ext cx="5368548" cy="733562"/>
              <a:chOff x="233743" y="1153850"/>
              <a:chExt cx="5368548" cy="733562"/>
            </a:xfrm>
          </p:grpSpPr>
          <p:pic>
            <p:nvPicPr>
              <p:cNvPr id="66580" name="Picture 12">
                <a:extLst>
                  <a:ext uri="{FF2B5EF4-FFF2-40B4-BE49-F238E27FC236}">
                    <a16:creationId xmlns:a16="http://schemas.microsoft.com/office/drawing/2014/main" id="{9CB26F48-F7AD-4E27-B41B-CC790C933E4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3743" y="1153850"/>
                <a:ext cx="5368548" cy="73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EBE6C7D1-7218-429C-A456-12D8A9F28A8C}"/>
                  </a:ext>
                </a:extLst>
              </p:cNvPr>
              <p:cNvSpPr/>
              <p:nvPr/>
            </p:nvSpPr>
            <p:spPr>
              <a:xfrm>
                <a:off x="754695" y="1472942"/>
                <a:ext cx="73030" cy="144465"/>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b="1" dirty="0">
                  <a:solidFill>
                    <a:schemeClr val="tx1"/>
                  </a:solidFill>
                </a:endParaRPr>
              </a:p>
            </p:txBody>
          </p:sp>
        </p:grpSp>
        <p:pic>
          <p:nvPicPr>
            <p:cNvPr id="66574" name="Picture 39">
              <a:extLst>
                <a:ext uri="{FF2B5EF4-FFF2-40B4-BE49-F238E27FC236}">
                  <a16:creationId xmlns:a16="http://schemas.microsoft.com/office/drawing/2014/main" id="{90AA0C61-68C3-414A-8071-BD2798AC549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180200" y="4485880"/>
              <a:ext cx="548640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5" name="Picture 40">
              <a:extLst>
                <a:ext uri="{FF2B5EF4-FFF2-40B4-BE49-F238E27FC236}">
                  <a16:creationId xmlns:a16="http://schemas.microsoft.com/office/drawing/2014/main" id="{DFEA6A95-966D-42BD-83CF-203BF2DAD72D}"/>
                </a:ext>
              </a:extLst>
            </p:cNvPr>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431008" y="4557116"/>
              <a:ext cx="1088136"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6" name="Picture 41">
              <a:extLst>
                <a:ext uri="{FF2B5EF4-FFF2-40B4-BE49-F238E27FC236}">
                  <a16:creationId xmlns:a16="http://schemas.microsoft.com/office/drawing/2014/main" id="{A53042C4-8648-4EBB-8F19-66776C12E43A}"/>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898448" y="4783628"/>
              <a:ext cx="74295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7" name="Picture 44">
              <a:extLst>
                <a:ext uri="{FF2B5EF4-FFF2-40B4-BE49-F238E27FC236}">
                  <a16:creationId xmlns:a16="http://schemas.microsoft.com/office/drawing/2014/main" id="{24A980C9-1408-42FC-AF4E-D5CC804CCFC1}"/>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799120" y="4662852"/>
              <a:ext cx="1652588"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8" name="Picture 45">
              <a:extLst>
                <a:ext uri="{FF2B5EF4-FFF2-40B4-BE49-F238E27FC236}">
                  <a16:creationId xmlns:a16="http://schemas.microsoft.com/office/drawing/2014/main" id="{DE222CC1-5563-4691-A749-AC0143B99BE8}"/>
                </a:ext>
              </a:extLst>
            </p:cNvPr>
            <p:cNvPicPr>
              <a:picLocks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9538359" y="4504740"/>
              <a:ext cx="820960" cy="931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9" name="Picture 46">
              <a:extLst>
                <a:ext uri="{FF2B5EF4-FFF2-40B4-BE49-F238E27FC236}">
                  <a16:creationId xmlns:a16="http://schemas.microsoft.com/office/drawing/2014/main" id="{E0A6A2F3-0D79-47B3-9024-5D686611E334}"/>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215523" y="1725932"/>
              <a:ext cx="5481638"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8" name="Title 1">
            <a:extLst>
              <a:ext uri="{FF2B5EF4-FFF2-40B4-BE49-F238E27FC236}">
                <a16:creationId xmlns:a16="http://schemas.microsoft.com/office/drawing/2014/main" id="{7CE8C0BA-650A-4775-831E-2E9936557FF9}"/>
              </a:ext>
            </a:extLst>
          </p:cNvPr>
          <p:cNvSpPr txBox="1">
            <a:spLocks/>
          </p:cNvSpPr>
          <p:nvPr/>
        </p:nvSpPr>
        <p:spPr>
          <a:xfrm>
            <a:off x="550863" y="96838"/>
            <a:ext cx="11233150" cy="523875"/>
          </a:xfrm>
          <a:prstGeom prst="rect">
            <a:avLst/>
          </a:prstGeom>
          <a:solidFill>
            <a:schemeClr val="bg1">
              <a:alpha val="0"/>
            </a:schemeClr>
          </a:solidFill>
        </p:spPr>
        <p:txBody>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lgn="l">
              <a:defRPr/>
            </a:pPr>
            <a:r>
              <a:rPr lang="en-US" altLang="en-US" sz="2800" b="1" kern="0" dirty="0"/>
              <a:t>Attribution – 2015 examples: Asia - Pacific</a:t>
            </a:r>
          </a:p>
        </p:txBody>
      </p:sp>
      <p:grpSp>
        <p:nvGrpSpPr>
          <p:cNvPr id="66563" name="Group 50">
            <a:extLst>
              <a:ext uri="{FF2B5EF4-FFF2-40B4-BE49-F238E27FC236}">
                <a16:creationId xmlns:a16="http://schemas.microsoft.com/office/drawing/2014/main" id="{25358FF9-A8CD-413C-8FCD-65B787DDF334}"/>
              </a:ext>
            </a:extLst>
          </p:cNvPr>
          <p:cNvGrpSpPr>
            <a:grpSpLocks/>
          </p:cNvGrpSpPr>
          <p:nvPr/>
        </p:nvGrpSpPr>
        <p:grpSpPr bwMode="auto">
          <a:xfrm>
            <a:off x="6148388" y="1196975"/>
            <a:ext cx="5492750" cy="4527550"/>
            <a:chOff x="156600" y="765848"/>
            <a:chExt cx="5492496" cy="4527383"/>
          </a:xfrm>
        </p:grpSpPr>
        <p:grpSp>
          <p:nvGrpSpPr>
            <p:cNvPr id="66564" name="Group 10">
              <a:extLst>
                <a:ext uri="{FF2B5EF4-FFF2-40B4-BE49-F238E27FC236}">
                  <a16:creationId xmlns:a16="http://schemas.microsoft.com/office/drawing/2014/main" id="{27548619-71FA-44C1-87FB-9CF633E76995}"/>
                </a:ext>
              </a:extLst>
            </p:cNvPr>
            <p:cNvGrpSpPr>
              <a:grpSpLocks/>
            </p:cNvGrpSpPr>
            <p:nvPr/>
          </p:nvGrpSpPr>
          <p:grpSpPr bwMode="auto">
            <a:xfrm>
              <a:off x="233743" y="765848"/>
              <a:ext cx="5368548" cy="733562"/>
              <a:chOff x="233743" y="1153850"/>
              <a:chExt cx="5368548" cy="733562"/>
            </a:xfrm>
          </p:grpSpPr>
          <p:pic>
            <p:nvPicPr>
              <p:cNvPr id="66571" name="Picture 8">
                <a:extLst>
                  <a:ext uri="{FF2B5EF4-FFF2-40B4-BE49-F238E27FC236}">
                    <a16:creationId xmlns:a16="http://schemas.microsoft.com/office/drawing/2014/main" id="{1818C135-C8AD-48AE-BEA8-7F4CC1259E1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3743" y="1153850"/>
                <a:ext cx="5368548" cy="73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EBE73C38-3230-4F85-8279-7B0D155A61A6}"/>
                  </a:ext>
                </a:extLst>
              </p:cNvPr>
              <p:cNvSpPr/>
              <p:nvPr/>
            </p:nvSpPr>
            <p:spPr>
              <a:xfrm>
                <a:off x="756647" y="1472926"/>
                <a:ext cx="71434" cy="144457"/>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b="1" dirty="0">
                  <a:solidFill>
                    <a:schemeClr val="tx1"/>
                  </a:solidFill>
                </a:endParaRPr>
              </a:p>
            </p:txBody>
          </p:sp>
        </p:grpSp>
        <p:pic>
          <p:nvPicPr>
            <p:cNvPr id="66565" name="Picture 34">
              <a:extLst>
                <a:ext uri="{FF2B5EF4-FFF2-40B4-BE49-F238E27FC236}">
                  <a16:creationId xmlns:a16="http://schemas.microsoft.com/office/drawing/2014/main" id="{4D43A2FF-418E-4FA0-9E0C-F9E0358831A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6600" y="1550320"/>
              <a:ext cx="548640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6" name="Picture 35">
              <a:extLst>
                <a:ext uri="{FF2B5EF4-FFF2-40B4-BE49-F238E27FC236}">
                  <a16:creationId xmlns:a16="http://schemas.microsoft.com/office/drawing/2014/main" id="{779A3DDC-1925-4971-880C-5FCDF7B7D82B}"/>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2696" y="2537652"/>
              <a:ext cx="5486400" cy="966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7" name="Picture 36">
              <a:extLst>
                <a:ext uri="{FF2B5EF4-FFF2-40B4-BE49-F238E27FC236}">
                  <a16:creationId xmlns:a16="http://schemas.microsoft.com/office/drawing/2014/main" id="{BE44342D-9365-4B71-A992-1B72E352BFB2}"/>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852752" y="2773302"/>
              <a:ext cx="7715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8" name="Picture 37">
              <a:extLst>
                <a:ext uri="{FF2B5EF4-FFF2-40B4-BE49-F238E27FC236}">
                  <a16:creationId xmlns:a16="http://schemas.microsoft.com/office/drawing/2014/main" id="{B36A4B86-8D42-4F70-A833-848149E5C549}"/>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775030" y="2711954"/>
              <a:ext cx="1604963"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9" name="Picture 38">
              <a:extLst>
                <a:ext uri="{FF2B5EF4-FFF2-40B4-BE49-F238E27FC236}">
                  <a16:creationId xmlns:a16="http://schemas.microsoft.com/office/drawing/2014/main" id="{5777B224-4FCA-4560-AA6D-68962C5391DF}"/>
                </a:ext>
              </a:extLst>
            </p:cNvPr>
            <p:cNvPicPr>
              <a:picLocks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403240" y="2641487"/>
              <a:ext cx="1224153" cy="786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70" name="Picture 48">
              <a:extLst>
                <a:ext uri="{FF2B5EF4-FFF2-40B4-BE49-F238E27FC236}">
                  <a16:creationId xmlns:a16="http://schemas.microsoft.com/office/drawing/2014/main" id="{C61E2046-5DB0-4397-9C10-925324C6516C}"/>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68022" y="3512056"/>
              <a:ext cx="5476875" cy="178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 name="Title 1">
            <a:extLst>
              <a:ext uri="{FF2B5EF4-FFF2-40B4-BE49-F238E27FC236}">
                <a16:creationId xmlns:a16="http://schemas.microsoft.com/office/drawing/2014/main" id="{7CE8C0BA-650A-4775-831E-2E9936557FF9}"/>
              </a:ext>
            </a:extLst>
          </p:cNvPr>
          <p:cNvSpPr txBox="1">
            <a:spLocks/>
          </p:cNvSpPr>
          <p:nvPr/>
        </p:nvSpPr>
        <p:spPr>
          <a:xfrm>
            <a:off x="550863" y="96838"/>
            <a:ext cx="11233150" cy="523875"/>
          </a:xfrm>
          <a:prstGeom prst="rect">
            <a:avLst/>
          </a:prstGeom>
          <a:solidFill>
            <a:schemeClr val="bg1">
              <a:alpha val="0"/>
            </a:schemeClr>
          </a:solidFill>
        </p:spPr>
        <p:txBody>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lgn="l">
              <a:defRPr/>
            </a:pPr>
            <a:r>
              <a:rPr lang="en-US" altLang="en-US" sz="2800" b="1" kern="0" dirty="0"/>
              <a:t>Attribution – 2015 examples: Africa and Europe</a:t>
            </a:r>
          </a:p>
        </p:txBody>
      </p:sp>
      <p:grpSp>
        <p:nvGrpSpPr>
          <p:cNvPr id="68610" name="Group 7">
            <a:extLst>
              <a:ext uri="{FF2B5EF4-FFF2-40B4-BE49-F238E27FC236}">
                <a16:creationId xmlns:a16="http://schemas.microsoft.com/office/drawing/2014/main" id="{92B001FA-14CE-4F21-BFC7-C5D437E874E3}"/>
              </a:ext>
            </a:extLst>
          </p:cNvPr>
          <p:cNvGrpSpPr>
            <a:grpSpLocks/>
          </p:cNvGrpSpPr>
          <p:nvPr/>
        </p:nvGrpSpPr>
        <p:grpSpPr bwMode="auto">
          <a:xfrm>
            <a:off x="153988" y="1873250"/>
            <a:ext cx="5503862" cy="3163888"/>
            <a:chOff x="153733" y="1873889"/>
            <a:chExt cx="5503355" cy="3163025"/>
          </a:xfrm>
        </p:grpSpPr>
        <p:grpSp>
          <p:nvGrpSpPr>
            <p:cNvPr id="68616" name="Group 10">
              <a:extLst>
                <a:ext uri="{FF2B5EF4-FFF2-40B4-BE49-F238E27FC236}">
                  <a16:creationId xmlns:a16="http://schemas.microsoft.com/office/drawing/2014/main" id="{DF4F8B8B-40CD-4A87-8634-F02DF5354778}"/>
                </a:ext>
              </a:extLst>
            </p:cNvPr>
            <p:cNvGrpSpPr>
              <a:grpSpLocks/>
            </p:cNvGrpSpPr>
            <p:nvPr/>
          </p:nvGrpSpPr>
          <p:grpSpPr bwMode="auto">
            <a:xfrm>
              <a:off x="233743" y="1873889"/>
              <a:ext cx="5368548" cy="733562"/>
              <a:chOff x="233743" y="1153850"/>
              <a:chExt cx="5368548" cy="733562"/>
            </a:xfrm>
          </p:grpSpPr>
          <p:pic>
            <p:nvPicPr>
              <p:cNvPr id="68622" name="Picture 8">
                <a:extLst>
                  <a:ext uri="{FF2B5EF4-FFF2-40B4-BE49-F238E27FC236}">
                    <a16:creationId xmlns:a16="http://schemas.microsoft.com/office/drawing/2014/main" id="{412BE34D-C7F1-4D00-A07A-8F24977BFF7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3743" y="1153850"/>
                <a:ext cx="5368548" cy="73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a:extLst>
                  <a:ext uri="{FF2B5EF4-FFF2-40B4-BE49-F238E27FC236}">
                    <a16:creationId xmlns:a16="http://schemas.microsoft.com/office/drawing/2014/main" id="{EBE73C38-3230-4F85-8279-7B0D155A61A6}"/>
                  </a:ext>
                </a:extLst>
              </p:cNvPr>
              <p:cNvSpPr/>
              <p:nvPr/>
            </p:nvSpPr>
            <p:spPr>
              <a:xfrm>
                <a:off x="755340" y="1472851"/>
                <a:ext cx="71431" cy="144423"/>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b="1" dirty="0">
                  <a:solidFill>
                    <a:schemeClr val="tx1"/>
                  </a:solidFill>
                </a:endParaRPr>
              </a:p>
            </p:txBody>
          </p:sp>
        </p:grpSp>
        <p:pic>
          <p:nvPicPr>
            <p:cNvPr id="68617" name="Picture 1">
              <a:extLst>
                <a:ext uri="{FF2B5EF4-FFF2-40B4-BE49-F238E27FC236}">
                  <a16:creationId xmlns:a16="http://schemas.microsoft.com/office/drawing/2014/main" id="{6B766BC4-B40B-4F48-9C05-26B4F6EAFB77}"/>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5450" y="2632041"/>
              <a:ext cx="548163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8" name="Picture 2">
              <a:extLst>
                <a:ext uri="{FF2B5EF4-FFF2-40B4-BE49-F238E27FC236}">
                  <a16:creationId xmlns:a16="http://schemas.microsoft.com/office/drawing/2014/main" id="{08C33536-61ED-494F-B56B-C9D97D312FD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53733" y="4227289"/>
              <a:ext cx="5491163"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19" name="Picture 3">
              <a:extLst>
                <a:ext uri="{FF2B5EF4-FFF2-40B4-BE49-F238E27FC236}">
                  <a16:creationId xmlns:a16="http://schemas.microsoft.com/office/drawing/2014/main" id="{98B08248-FAB4-4A4F-A49A-662F595A4F0C}"/>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39416" y="4282723"/>
              <a:ext cx="642938"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0" name="Picture 4">
              <a:extLst>
                <a:ext uri="{FF2B5EF4-FFF2-40B4-BE49-F238E27FC236}">
                  <a16:creationId xmlns:a16="http://schemas.microsoft.com/office/drawing/2014/main" id="{4E07A5B3-89DD-4A5B-A6E2-2CCF1892577A}"/>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764472" y="4282723"/>
              <a:ext cx="1666875" cy="68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621" name="Picture 5">
              <a:extLst>
                <a:ext uri="{FF2B5EF4-FFF2-40B4-BE49-F238E27FC236}">
                  <a16:creationId xmlns:a16="http://schemas.microsoft.com/office/drawing/2014/main" id="{102C74A8-0EA1-4294-A4D2-0A8853939AAC}"/>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390335" y="4307681"/>
              <a:ext cx="11811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8611" name="Group 14">
            <a:extLst>
              <a:ext uri="{FF2B5EF4-FFF2-40B4-BE49-F238E27FC236}">
                <a16:creationId xmlns:a16="http://schemas.microsoft.com/office/drawing/2014/main" id="{836DB5DB-C412-4572-ABF7-F8816D0E1DA5}"/>
              </a:ext>
            </a:extLst>
          </p:cNvPr>
          <p:cNvGrpSpPr>
            <a:grpSpLocks/>
          </p:cNvGrpSpPr>
          <p:nvPr/>
        </p:nvGrpSpPr>
        <p:grpSpPr bwMode="auto">
          <a:xfrm>
            <a:off x="6237288" y="1873250"/>
            <a:ext cx="5457825" cy="2535238"/>
            <a:chOff x="6236581" y="1872745"/>
            <a:chExt cx="5457825" cy="2535200"/>
          </a:xfrm>
        </p:grpSpPr>
        <p:grpSp>
          <p:nvGrpSpPr>
            <p:cNvPr id="68612" name="Group 11">
              <a:extLst>
                <a:ext uri="{FF2B5EF4-FFF2-40B4-BE49-F238E27FC236}">
                  <a16:creationId xmlns:a16="http://schemas.microsoft.com/office/drawing/2014/main" id="{585202EB-ED92-479E-A2BD-B9404589A84D}"/>
                </a:ext>
              </a:extLst>
            </p:cNvPr>
            <p:cNvGrpSpPr>
              <a:grpSpLocks/>
            </p:cNvGrpSpPr>
            <p:nvPr/>
          </p:nvGrpSpPr>
          <p:grpSpPr bwMode="auto">
            <a:xfrm>
              <a:off x="6272068" y="1872745"/>
              <a:ext cx="5368548" cy="733562"/>
              <a:chOff x="233743" y="1153850"/>
              <a:chExt cx="5368548" cy="733562"/>
            </a:xfrm>
          </p:grpSpPr>
          <p:pic>
            <p:nvPicPr>
              <p:cNvPr id="68614" name="Picture 12">
                <a:extLst>
                  <a:ext uri="{FF2B5EF4-FFF2-40B4-BE49-F238E27FC236}">
                    <a16:creationId xmlns:a16="http://schemas.microsoft.com/office/drawing/2014/main" id="{375D5F6E-C1F3-43E1-B7DE-EE9E1538F1F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3743" y="1153850"/>
                <a:ext cx="5368548" cy="73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EBE6C7D1-7218-429C-A456-12D8A9F28A8C}"/>
                  </a:ext>
                </a:extLst>
              </p:cNvPr>
              <p:cNvSpPr/>
              <p:nvPr/>
            </p:nvSpPr>
            <p:spPr>
              <a:xfrm>
                <a:off x="755468" y="1472933"/>
                <a:ext cx="71438" cy="144460"/>
              </a:xfrm>
              <a:prstGeom prst="rect">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b="1" dirty="0">
                  <a:solidFill>
                    <a:schemeClr val="tx1"/>
                  </a:solidFill>
                </a:endParaRPr>
              </a:p>
            </p:txBody>
          </p:sp>
        </p:grpSp>
        <p:pic>
          <p:nvPicPr>
            <p:cNvPr id="68613" name="Picture 6">
              <a:extLst>
                <a:ext uri="{FF2B5EF4-FFF2-40B4-BE49-F238E27FC236}">
                  <a16:creationId xmlns:a16="http://schemas.microsoft.com/office/drawing/2014/main" id="{6207007D-4521-4AF6-8DF6-4B675FE96539}"/>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6236581" y="2636295"/>
              <a:ext cx="5457825"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F1A6D-3CBC-624C-ADC5-CEEE55BFD4FF}"/>
              </a:ext>
            </a:extLst>
          </p:cNvPr>
          <p:cNvSpPr txBox="1">
            <a:spLocks/>
          </p:cNvSpPr>
          <p:nvPr/>
        </p:nvSpPr>
        <p:spPr>
          <a:xfrm>
            <a:off x="1992313" y="765175"/>
            <a:ext cx="8229600" cy="2447925"/>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defRPr/>
            </a:pPr>
            <a:endParaRPr lang="en-US" altLang="en-US" sz="3600" b="1" kern="0" dirty="0"/>
          </a:p>
          <a:p>
            <a:pPr>
              <a:defRPr/>
            </a:pPr>
            <a:r>
              <a:rPr lang="en-US" altLang="en-US" sz="3600" b="1" kern="0" dirty="0"/>
              <a:t>A </a:t>
            </a:r>
            <a:r>
              <a:rPr lang="da-DK" sz="3600" b="1" dirty="0">
                <a:solidFill>
                  <a:schemeClr val="tx1"/>
                </a:solidFill>
              </a:rPr>
              <a:t>1.5ºC or a 2ºC </a:t>
            </a:r>
            <a:r>
              <a:rPr lang="en-US" altLang="en-US" sz="3600" b="1" kern="0" dirty="0"/>
              <a:t>world</a:t>
            </a:r>
          </a:p>
          <a:p>
            <a:pPr>
              <a:defRPr/>
            </a:pPr>
            <a:r>
              <a:rPr lang="en-US" altLang="en-US" sz="3600" b="1" kern="0" dirty="0"/>
              <a:t>– what's the difference?</a:t>
            </a:r>
          </a:p>
        </p:txBody>
      </p:sp>
      <p:sp>
        <p:nvSpPr>
          <p:cNvPr id="70658" name="Line 3">
            <a:extLst>
              <a:ext uri="{FF2B5EF4-FFF2-40B4-BE49-F238E27FC236}">
                <a16:creationId xmlns:a16="http://schemas.microsoft.com/office/drawing/2014/main" id="{C6EDDE1E-C669-41E1-AD6A-BA9F5010A074}"/>
              </a:ext>
            </a:extLst>
          </p:cNvPr>
          <p:cNvSpPr>
            <a:spLocks noChangeShapeType="1"/>
          </p:cNvSpPr>
          <p:nvPr/>
        </p:nvSpPr>
        <p:spPr bwMode="auto">
          <a:xfrm flipV="1">
            <a:off x="2173288" y="3400425"/>
            <a:ext cx="7867650" cy="1905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9" name="Picture 7">
            <a:extLst>
              <a:ext uri="{FF2B5EF4-FFF2-40B4-BE49-F238E27FC236}">
                <a16:creationId xmlns:a16="http://schemas.microsoft.com/office/drawing/2014/main" id="{AE6EA286-48CA-490F-ADAC-94AA923D812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32550" y="1320800"/>
            <a:ext cx="5761038"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1" name="Picture 5">
            <a:extLst>
              <a:ext uri="{FF2B5EF4-FFF2-40B4-BE49-F238E27FC236}">
                <a16:creationId xmlns:a16="http://schemas.microsoft.com/office/drawing/2014/main" id="{372FD73E-25E1-476A-888C-82576A5C578E}"/>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163" y="1341438"/>
            <a:ext cx="6481762" cy="436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Box 2">
            <a:extLst>
              <a:ext uri="{FF2B5EF4-FFF2-40B4-BE49-F238E27FC236}">
                <a16:creationId xmlns:a16="http://schemas.microsoft.com/office/drawing/2014/main" id="{C879FFF5-905D-4039-AAA6-D8619FF0DE87}"/>
              </a:ext>
            </a:extLst>
          </p:cNvPr>
          <p:cNvSpPr txBox="1">
            <a:spLocks noChangeArrowheads="1"/>
          </p:cNvSpPr>
          <p:nvPr/>
        </p:nvSpPr>
        <p:spPr bwMode="auto">
          <a:xfrm>
            <a:off x="839788" y="5881688"/>
            <a:ext cx="7620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da-DK" altLang="en-US" sz="700"/>
              <a:t>Source: NASA</a:t>
            </a:r>
            <a:endParaRPr lang="en-GB" altLang="en-US" sz="700"/>
          </a:p>
        </p:txBody>
      </p:sp>
      <p:sp>
        <p:nvSpPr>
          <p:cNvPr id="10" name="Rectangle 12">
            <a:extLst>
              <a:ext uri="{FF2B5EF4-FFF2-40B4-BE49-F238E27FC236}">
                <a16:creationId xmlns:a16="http://schemas.microsoft.com/office/drawing/2014/main" id="{D8C2F8E0-A6C4-C649-B7A9-DFD4A3D46440}"/>
              </a:ext>
            </a:extLst>
          </p:cNvPr>
          <p:cNvSpPr>
            <a:spLocks noChangeArrowheads="1"/>
          </p:cNvSpPr>
          <p:nvPr/>
        </p:nvSpPr>
        <p:spPr bwMode="auto">
          <a:xfrm>
            <a:off x="623888" y="471488"/>
            <a:ext cx="1101725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858" tIns="39429" rIns="78858" bIns="39429" anchor="ctr">
            <a:spAutoFit/>
          </a:bodyPr>
          <a:lstStyle>
            <a:lvl1pPr defTabSz="457200">
              <a:defRPr>
                <a:solidFill>
                  <a:schemeClr val="tx1"/>
                </a:solidFill>
                <a:latin typeface="Arial" panose="020B0604020202020204" pitchFamily="34" charset="0"/>
                <a:ea typeface="MS PGothic" panose="020B0600070205080204" pitchFamily="34" charset="-128"/>
              </a:defRPr>
            </a:lvl1pPr>
            <a:lvl2pPr marL="742950" indent="-285750" defTabSz="457200">
              <a:defRPr>
                <a:solidFill>
                  <a:schemeClr val="tx1"/>
                </a:solidFill>
                <a:latin typeface="Arial" panose="020B0604020202020204" pitchFamily="34" charset="0"/>
                <a:ea typeface="MS PGothic" panose="020B0600070205080204" pitchFamily="34" charset="-128"/>
              </a:defRPr>
            </a:lvl2pPr>
            <a:lvl3pPr marL="1143000" indent="-228600" defTabSz="457200">
              <a:defRPr>
                <a:solidFill>
                  <a:schemeClr val="tx1"/>
                </a:solidFill>
                <a:latin typeface="Arial" panose="020B0604020202020204" pitchFamily="34" charset="0"/>
                <a:ea typeface="MS PGothic" panose="020B0600070205080204" pitchFamily="34" charset="-128"/>
              </a:defRPr>
            </a:lvl3pPr>
            <a:lvl4pPr marL="1600200" indent="-228600" defTabSz="457200">
              <a:defRPr>
                <a:solidFill>
                  <a:schemeClr val="tx1"/>
                </a:solidFill>
                <a:latin typeface="Arial" panose="020B0604020202020204" pitchFamily="34" charset="0"/>
                <a:ea typeface="MS PGothic" panose="020B0600070205080204" pitchFamily="34" charset="-128"/>
              </a:defRPr>
            </a:lvl4pPr>
            <a:lvl5pPr marL="2057400" indent="-228600" defTabSz="45720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GB" altLang="en-US" sz="2800" b="1" dirty="0"/>
              <a:t>…and scientists</a:t>
            </a:r>
            <a:r>
              <a:rPr lang="en-GB" altLang="nl-NL" sz="2800" b="1" dirty="0"/>
              <a:t>’</a:t>
            </a:r>
            <a:r>
              <a:rPr lang="en-GB" altLang="en-US" sz="2800" b="1" dirty="0"/>
              <a:t> data confirms that the problems are global</a:t>
            </a:r>
            <a:endParaRPr lang="nl-NL" altLang="en-US" sz="2800" b="1" dirty="0"/>
          </a:p>
        </p:txBody>
      </p:sp>
      <p:pic>
        <p:nvPicPr>
          <p:cNvPr id="11" name="Picture 10">
            <a:extLst>
              <a:ext uri="{FF2B5EF4-FFF2-40B4-BE49-F238E27FC236}">
                <a16:creationId xmlns:a16="http://schemas.microsoft.com/office/drawing/2014/main" id="{B1439AEA-C6F4-47C3-81A3-D9B3C73357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0772" y="1816468"/>
            <a:ext cx="5724640" cy="3225064"/>
          </a:xfrm>
          <a:prstGeom prst="rect">
            <a:avLst/>
          </a:prstGeom>
        </p:spPr>
      </p:pic>
    </p:spTree>
    <p:extLst>
      <p:ext uri="{BB962C8B-B14F-4D97-AF65-F5344CB8AC3E}">
        <p14:creationId xmlns:p14="http://schemas.microsoft.com/office/powerpoint/2010/main" val="2073225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nodeType="clickEffect">
                                  <p:stCondLst>
                                    <p:cond delay="0"/>
                                  </p:stCondLst>
                                  <p:childTnLst>
                                    <p:animEffect transition="out" filter="fade">
                                      <p:cBhvr>
                                        <p:cTn id="6" dur="500"/>
                                        <p:tgtEl>
                                          <p:spTgt spid="24579"/>
                                        </p:tgtEl>
                                      </p:cBhvr>
                                    </p:animEffect>
                                    <p:set>
                                      <p:cBhvr>
                                        <p:cTn id="7" dur="1" fill="hold">
                                          <p:stCondLst>
                                            <p:cond delay="499"/>
                                          </p:stCondLst>
                                        </p:cTn>
                                        <p:tgtEl>
                                          <p:spTgt spid="24579"/>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extBox 1">
            <a:extLst>
              <a:ext uri="{FF2B5EF4-FFF2-40B4-BE49-F238E27FC236}">
                <a16:creationId xmlns:a16="http://schemas.microsoft.com/office/drawing/2014/main" id="{F11DFEA3-4E4E-45A4-B608-41428A20A4B4}"/>
              </a:ext>
            </a:extLst>
          </p:cNvPr>
          <p:cNvSpPr txBox="1">
            <a:spLocks noChangeArrowheads="1"/>
          </p:cNvSpPr>
          <p:nvPr/>
        </p:nvSpPr>
        <p:spPr bwMode="auto">
          <a:xfrm>
            <a:off x="1558925" y="385763"/>
            <a:ext cx="9107488"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ctr"/>
            <a:r>
              <a:rPr lang="en-US" altLang="en-US" sz="2800" b="1"/>
              <a:t> The Paris Agreement (2015) – a historic moment</a:t>
            </a:r>
          </a:p>
        </p:txBody>
      </p:sp>
      <p:pic>
        <p:nvPicPr>
          <p:cNvPr id="71682" name="Picture 3">
            <a:extLst>
              <a:ext uri="{FF2B5EF4-FFF2-40B4-BE49-F238E27FC236}">
                <a16:creationId xmlns:a16="http://schemas.microsoft.com/office/drawing/2014/main" id="{C067DC85-8FA2-4D2A-BEE5-12F2D296700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9425" y="1268413"/>
            <a:ext cx="5616575" cy="286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3" name="TextBox 1">
            <a:extLst>
              <a:ext uri="{FF2B5EF4-FFF2-40B4-BE49-F238E27FC236}">
                <a16:creationId xmlns:a16="http://schemas.microsoft.com/office/drawing/2014/main" id="{DDCE173D-E43E-43D0-AF02-47FAFE9838DB}"/>
              </a:ext>
            </a:extLst>
          </p:cNvPr>
          <p:cNvSpPr txBox="1">
            <a:spLocks noChangeArrowheads="1"/>
          </p:cNvSpPr>
          <p:nvPr/>
        </p:nvSpPr>
        <p:spPr bwMode="auto">
          <a:xfrm>
            <a:off x="334963" y="4365625"/>
            <a:ext cx="59055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buFont typeface="Arial" panose="020B0604020202020204" pitchFamily="34" charset="0"/>
              <a:buChar char="•"/>
            </a:pPr>
            <a:r>
              <a:rPr lang="en-US" altLang="en-US" dirty="0"/>
              <a:t>Limit long-term global warming to "below 2˚C before 2100"</a:t>
            </a:r>
          </a:p>
          <a:p>
            <a:pPr>
              <a:buFont typeface="Arial" panose="020B0604020202020204" pitchFamily="34" charset="0"/>
              <a:buChar char="•"/>
            </a:pPr>
            <a:r>
              <a:rPr lang="en-US" altLang="en-US" dirty="0"/>
              <a:t>“Pursuing efforts” towards to limit it to 1.5˚C</a:t>
            </a:r>
          </a:p>
          <a:p>
            <a:pPr>
              <a:buFont typeface="Arial" panose="020B0604020202020204" pitchFamily="34" charset="0"/>
              <a:buChar char="•"/>
            </a:pPr>
            <a:endParaRPr lang="en-US" altLang="en-US" dirty="0"/>
          </a:p>
          <a:p>
            <a:pPr>
              <a:buFont typeface="Arial" panose="020B0604020202020204" pitchFamily="34" charset="0"/>
              <a:buChar char="•"/>
            </a:pPr>
            <a:r>
              <a:rPr lang="en-US" altLang="en-US" dirty="0"/>
              <a:t>However, current pledges under the Paris Agreement are </a:t>
            </a:r>
            <a:r>
              <a:rPr lang="en-US" altLang="en-US" b="1" dirty="0"/>
              <a:t>not</a:t>
            </a:r>
            <a:r>
              <a:rPr lang="en-US" altLang="en-US" dirty="0"/>
              <a:t> enough to keep mean global warming to 1.5˚C; the limit may be passed around 2040</a:t>
            </a:r>
            <a:endParaRPr lang="en-GB" altLang="en-US" dirty="0"/>
          </a:p>
        </p:txBody>
      </p:sp>
      <p:pic>
        <p:nvPicPr>
          <p:cNvPr id="5" name="Content Placeholder 6">
            <a:extLst>
              <a:ext uri="{FF2B5EF4-FFF2-40B4-BE49-F238E27FC236}">
                <a16:creationId xmlns:a16="http://schemas.microsoft.com/office/drawing/2014/main" id="{FC0CB24D-456C-4DAE-BF7C-B4DCFDA2F35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900000">
            <a:off x="7850188" y="2559050"/>
            <a:ext cx="2517775" cy="348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00A44E60-D35E-4ADF-9480-A5B588AC4838}"/>
              </a:ext>
            </a:extLst>
          </p:cNvPr>
          <p:cNvSpPr txBox="1">
            <a:spLocks noChangeArrowheads="1"/>
          </p:cNvSpPr>
          <p:nvPr/>
        </p:nvSpPr>
        <p:spPr bwMode="auto">
          <a:xfrm>
            <a:off x="7032625" y="1773238"/>
            <a:ext cx="410368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b="1"/>
              <a:t>But what's the difference of 0.5˚ C?</a:t>
            </a:r>
            <a:endParaRPr lang="en-GB" altLang="en-US" b="1"/>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5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50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EB7D8C-C50A-6045-9BE4-BC49EFE269AA}"/>
              </a:ext>
            </a:extLst>
          </p:cNvPr>
          <p:cNvSpPr txBox="1">
            <a:spLocks/>
          </p:cNvSpPr>
          <p:nvPr/>
        </p:nvSpPr>
        <p:spPr>
          <a:xfrm>
            <a:off x="623888" y="404813"/>
            <a:ext cx="8229600" cy="503237"/>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defRPr/>
            </a:pPr>
            <a:r>
              <a:rPr lang="en-US" altLang="en-US" sz="2800" b="1" dirty="0">
                <a:solidFill>
                  <a:schemeClr val="tx1"/>
                </a:solidFill>
                <a:cs typeface="+mn-cs"/>
              </a:rPr>
              <a:t>Main differences – headlines</a:t>
            </a:r>
          </a:p>
        </p:txBody>
      </p:sp>
      <p:sp>
        <p:nvSpPr>
          <p:cNvPr id="3" name="Content Placeholder 2">
            <a:extLst>
              <a:ext uri="{FF2B5EF4-FFF2-40B4-BE49-F238E27FC236}">
                <a16:creationId xmlns:a16="http://schemas.microsoft.com/office/drawing/2014/main" id="{D2D1E026-6AB2-B745-806E-E91C10A29172}"/>
              </a:ext>
            </a:extLst>
          </p:cNvPr>
          <p:cNvSpPr txBox="1">
            <a:spLocks/>
          </p:cNvSpPr>
          <p:nvPr/>
        </p:nvSpPr>
        <p:spPr>
          <a:xfrm>
            <a:off x="623888" y="1547813"/>
            <a:ext cx="9426575" cy="4545012"/>
          </a:xfrm>
          <a:prstGeom prst="rect">
            <a:avLst/>
          </a:prstGeom>
        </p:spPr>
        <p:txBody>
          <a:bodyPr>
            <a:normAutofit/>
          </a:bodyPr>
          <a:lst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buFontTx/>
              <a:buNone/>
              <a:defRPr/>
            </a:pPr>
            <a:r>
              <a:rPr lang="en-US" sz="2200" kern="0" dirty="0"/>
              <a:t>The risks posed by global warming of 1.5ºC are </a:t>
            </a:r>
            <a:r>
              <a:rPr lang="en-US" sz="2200" i="1" kern="0" dirty="0"/>
              <a:t>greater </a:t>
            </a:r>
            <a:r>
              <a:rPr lang="en-US" sz="2200" kern="0" dirty="0"/>
              <a:t>than for present day conditions, but </a:t>
            </a:r>
            <a:r>
              <a:rPr lang="en-US" sz="2200" i="1" kern="0" dirty="0"/>
              <a:t>lower </a:t>
            </a:r>
            <a:r>
              <a:rPr lang="en-US" sz="2200" kern="0" dirty="0"/>
              <a:t>than at 2ºC</a:t>
            </a:r>
          </a:p>
        </p:txBody>
      </p:sp>
      <p:sp>
        <p:nvSpPr>
          <p:cNvPr id="7" name="Content Placeholder 2">
            <a:extLst>
              <a:ext uri="{FF2B5EF4-FFF2-40B4-BE49-F238E27FC236}">
                <a16:creationId xmlns:a16="http://schemas.microsoft.com/office/drawing/2014/main" id="{C08B0CEC-BAF8-4BE4-AF8E-9EFD66459FFE}"/>
              </a:ext>
            </a:extLst>
          </p:cNvPr>
          <p:cNvSpPr txBox="1">
            <a:spLocks/>
          </p:cNvSpPr>
          <p:nvPr/>
        </p:nvSpPr>
        <p:spPr>
          <a:xfrm>
            <a:off x="655638" y="2565400"/>
            <a:ext cx="9426575" cy="503238"/>
          </a:xfrm>
          <a:prstGeom prst="rect">
            <a:avLst/>
          </a:prstGeom>
        </p:spPr>
        <p:txBody>
          <a:bodyPr>
            <a:normAutofit/>
          </a:bodyPr>
          <a:lst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buFontTx/>
              <a:buNone/>
              <a:defRPr/>
            </a:pPr>
            <a:r>
              <a:rPr lang="en-US" sz="2200" kern="0" dirty="0"/>
              <a:t>In a 1.5ºC world there will be an increase in extremes including:</a:t>
            </a:r>
          </a:p>
        </p:txBody>
      </p:sp>
      <p:grpSp>
        <p:nvGrpSpPr>
          <p:cNvPr id="5" name="Group 4">
            <a:extLst>
              <a:ext uri="{FF2B5EF4-FFF2-40B4-BE49-F238E27FC236}">
                <a16:creationId xmlns:a16="http://schemas.microsoft.com/office/drawing/2014/main" id="{39276953-E6BD-4D93-A202-F3B97E3B5A44}"/>
              </a:ext>
            </a:extLst>
          </p:cNvPr>
          <p:cNvGrpSpPr>
            <a:grpSpLocks/>
          </p:cNvGrpSpPr>
          <p:nvPr/>
        </p:nvGrpSpPr>
        <p:grpSpPr bwMode="auto">
          <a:xfrm>
            <a:off x="766763" y="3148013"/>
            <a:ext cx="8066087" cy="900112"/>
            <a:chOff x="767408" y="3147493"/>
            <a:chExt cx="8064896" cy="900000"/>
          </a:xfrm>
        </p:grpSpPr>
        <p:pic>
          <p:nvPicPr>
            <p:cNvPr id="73739" name="Picture 2" descr="http://todaysquestion.blogg.se/images/2009/fib_objekt_termometer_01_34233293.jpg">
              <a:extLst>
                <a:ext uri="{FF2B5EF4-FFF2-40B4-BE49-F238E27FC236}">
                  <a16:creationId xmlns:a16="http://schemas.microsoft.com/office/drawing/2014/main" id="{24911BAC-A5D4-43C1-ABE6-6BDC4BDC4C6E}"/>
                </a:ext>
              </a:extLst>
            </p:cNvPr>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7408" y="3147493"/>
              <a:ext cx="900000"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A1515752-43B9-41AF-A8C5-9937676DB86E}"/>
                </a:ext>
              </a:extLst>
            </p:cNvPr>
            <p:cNvSpPr txBox="1"/>
            <p:nvPr/>
          </p:nvSpPr>
          <p:spPr>
            <a:xfrm>
              <a:off x="1880081" y="3357017"/>
              <a:ext cx="6952223" cy="430158"/>
            </a:xfrm>
            <a:prstGeom prst="rect">
              <a:avLst/>
            </a:prstGeom>
            <a:noFill/>
          </p:spPr>
          <p:txBody>
            <a:bodyPr wrap="none">
              <a:spAutoFit/>
            </a:bodyPr>
            <a:lstStyle/>
            <a:p>
              <a:pPr>
                <a:defRPr/>
              </a:pPr>
              <a:r>
                <a:rPr lang="en-US" sz="2200" kern="0" dirty="0"/>
                <a:t>hot extremes in all inhabited regions (</a:t>
              </a:r>
              <a:r>
                <a:rPr lang="en-US" sz="2200" i="1" kern="0" dirty="0"/>
                <a:t>high confidence</a:t>
              </a:r>
              <a:r>
                <a:rPr lang="en-US" sz="2200" kern="0" dirty="0"/>
                <a:t>)</a:t>
              </a:r>
              <a:endParaRPr lang="en-GB" sz="2200" dirty="0"/>
            </a:p>
          </p:txBody>
        </p:sp>
      </p:grpSp>
      <p:grpSp>
        <p:nvGrpSpPr>
          <p:cNvPr id="6" name="Group 5">
            <a:extLst>
              <a:ext uri="{FF2B5EF4-FFF2-40B4-BE49-F238E27FC236}">
                <a16:creationId xmlns:a16="http://schemas.microsoft.com/office/drawing/2014/main" id="{FD37245E-819D-4654-807E-AA300AE2E2D9}"/>
              </a:ext>
            </a:extLst>
          </p:cNvPr>
          <p:cNvGrpSpPr>
            <a:grpSpLocks/>
          </p:cNvGrpSpPr>
          <p:nvPr/>
        </p:nvGrpSpPr>
        <p:grpSpPr bwMode="auto">
          <a:xfrm>
            <a:off x="776288" y="4167188"/>
            <a:ext cx="7959725" cy="898525"/>
            <a:chOff x="776932" y="4166428"/>
            <a:chExt cx="7958727" cy="900000"/>
          </a:xfrm>
        </p:grpSpPr>
        <p:pic>
          <p:nvPicPr>
            <p:cNvPr id="73737" name="Picture 8" descr="CTK1-impact-6279">
              <a:extLst>
                <a:ext uri="{FF2B5EF4-FFF2-40B4-BE49-F238E27FC236}">
                  <a16:creationId xmlns:a16="http://schemas.microsoft.com/office/drawing/2014/main" id="{0EC3A36A-8F7A-4A09-A48A-3CF78AE7733C}"/>
                </a:ext>
              </a:extLst>
            </p:cNvPr>
            <p:cNvPicPr>
              <a:picLocks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76932" y="4166428"/>
              <a:ext cx="900000" cy="90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FFECAB46-B550-4A87-80E3-A02CEB5F7FD2}"/>
                </a:ext>
              </a:extLst>
            </p:cNvPr>
            <p:cNvSpPr txBox="1"/>
            <p:nvPr/>
          </p:nvSpPr>
          <p:spPr>
            <a:xfrm>
              <a:off x="1876931" y="4344520"/>
              <a:ext cx="6858728" cy="430918"/>
            </a:xfrm>
            <a:prstGeom prst="rect">
              <a:avLst/>
            </a:prstGeom>
            <a:noFill/>
          </p:spPr>
          <p:txBody>
            <a:bodyPr wrap="none">
              <a:spAutoFit/>
            </a:bodyPr>
            <a:lstStyle/>
            <a:p>
              <a:pPr>
                <a:defRPr/>
              </a:pPr>
              <a:r>
                <a:rPr lang="en-US" sz="2200" kern="0" dirty="0"/>
                <a:t>heavy rainfall in several regions (</a:t>
              </a:r>
              <a:r>
                <a:rPr lang="en-US" sz="2200" i="1" kern="0" dirty="0"/>
                <a:t>medium confidence</a:t>
              </a:r>
              <a:r>
                <a:rPr lang="en-US" sz="2200" kern="0" dirty="0"/>
                <a:t>)</a:t>
              </a:r>
              <a:endParaRPr lang="en-GB" sz="2200" kern="0" dirty="0"/>
            </a:p>
          </p:txBody>
        </p:sp>
      </p:grpSp>
      <p:grpSp>
        <p:nvGrpSpPr>
          <p:cNvPr id="9" name="Group 8">
            <a:extLst>
              <a:ext uri="{FF2B5EF4-FFF2-40B4-BE49-F238E27FC236}">
                <a16:creationId xmlns:a16="http://schemas.microsoft.com/office/drawing/2014/main" id="{1B470E1C-4AE2-4CA3-B7C8-ED96D9F75D12}"/>
              </a:ext>
            </a:extLst>
          </p:cNvPr>
          <p:cNvGrpSpPr>
            <a:grpSpLocks/>
          </p:cNvGrpSpPr>
          <p:nvPr/>
        </p:nvGrpSpPr>
        <p:grpSpPr bwMode="auto">
          <a:xfrm>
            <a:off x="798513" y="5230813"/>
            <a:ext cx="8208962" cy="881062"/>
            <a:chOff x="798294" y="5231368"/>
            <a:chExt cx="8209081" cy="880148"/>
          </a:xfrm>
        </p:grpSpPr>
        <p:pic>
          <p:nvPicPr>
            <p:cNvPr id="73735" name="Picture 5">
              <a:extLst>
                <a:ext uri="{FF2B5EF4-FFF2-40B4-BE49-F238E27FC236}">
                  <a16:creationId xmlns:a16="http://schemas.microsoft.com/office/drawing/2014/main" id="{79EA4C8C-62B2-420C-86E9-30C3CCBAC72B}"/>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98294" y="5231368"/>
              <a:ext cx="900000" cy="880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0BF0687E-3BD5-48E1-94F1-B7360941F8EC}"/>
                </a:ext>
              </a:extLst>
            </p:cNvPr>
            <p:cNvSpPr txBox="1"/>
            <p:nvPr/>
          </p:nvSpPr>
          <p:spPr>
            <a:xfrm>
              <a:off x="1992111" y="5453387"/>
              <a:ext cx="7015264" cy="429766"/>
            </a:xfrm>
            <a:prstGeom prst="rect">
              <a:avLst/>
            </a:prstGeom>
            <a:noFill/>
          </p:spPr>
          <p:txBody>
            <a:bodyPr wrap="none">
              <a:spAutoFit/>
            </a:bodyPr>
            <a:lstStyle/>
            <a:p>
              <a:pPr>
                <a:defRPr/>
              </a:pPr>
              <a:r>
                <a:rPr lang="en-US" sz="2200" kern="0" dirty="0"/>
                <a:t>drought and rain/snowfall deficits (</a:t>
              </a:r>
              <a:r>
                <a:rPr lang="en-US" sz="2200" i="1" kern="0" dirty="0"/>
                <a:t>medium confidence</a:t>
              </a:r>
              <a:r>
                <a:rPr lang="en-US" sz="2200" kern="0" dirty="0"/>
                <a:t>)</a:t>
              </a:r>
              <a:endParaRPr lang="en-GB" sz="2200" kern="0" dirty="0"/>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nodeType="afterGroup">
                            <p:stCondLst>
                              <p:cond delay="1000"/>
                            </p:stCondLst>
                            <p:childTnLst>
                              <p:par>
                                <p:cTn id="13" presetID="10" presetClass="entr" presetSubtype="0" fill="hold" nodeType="afterEffect">
                                  <p:stCondLst>
                                    <p:cond delay="30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nodeType="afterGroup">
                            <p:stCondLst>
                              <p:cond delay="4500"/>
                            </p:stCondLst>
                            <p:childTnLst>
                              <p:par>
                                <p:cTn id="17" presetID="10" presetClass="entr" presetSubtype="0" fill="hold" nodeType="afterEffect">
                                  <p:stCondLst>
                                    <p:cond delay="30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C35E0E2E-5733-664F-8AEE-33B0AC21E5F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4348" y="0"/>
            <a:ext cx="12360696" cy="6858000"/>
          </a:xfrm>
          <a:prstGeom prst="rect">
            <a:avLst/>
          </a:prstGeom>
        </p:spPr>
      </p:pic>
    </p:spTree>
    <p:extLst>
      <p:ext uri="{BB962C8B-B14F-4D97-AF65-F5344CB8AC3E}">
        <p14:creationId xmlns:p14="http://schemas.microsoft.com/office/powerpoint/2010/main" val="4118218000"/>
      </p:ext>
    </p:extLst>
  </p:cSld>
  <p:clrMapOvr>
    <a:masterClrMapping/>
  </p:clrMapOvr>
  <p:transition>
    <p:dissolv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9">
            <a:extLst>
              <a:ext uri="{FF2B5EF4-FFF2-40B4-BE49-F238E27FC236}">
                <a16:creationId xmlns:a16="http://schemas.microsoft.com/office/drawing/2014/main" id="{376FB27C-4151-4C13-A9A0-5E6D6A0919D7}"/>
              </a:ext>
            </a:extLst>
          </p:cNvPr>
          <p:cNvPicPr preferRelativeResize="0">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3850" y="1063625"/>
            <a:ext cx="72072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778" name="Picture 10">
            <a:extLst>
              <a:ext uri="{FF2B5EF4-FFF2-40B4-BE49-F238E27FC236}">
                <a16:creationId xmlns:a16="http://schemas.microsoft.com/office/drawing/2014/main" id="{EF357528-288B-4088-8EA3-56C9BFE90803}"/>
              </a:ext>
            </a:extLst>
          </p:cNvPr>
          <p:cNvPicPr preferRelativeResize="0">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23850" y="1744663"/>
            <a:ext cx="7207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11">
            <a:extLst>
              <a:ext uri="{FF2B5EF4-FFF2-40B4-BE49-F238E27FC236}">
                <a16:creationId xmlns:a16="http://schemas.microsoft.com/office/drawing/2014/main" id="{1715BDF4-EAD8-474C-B827-648D3E9E8B12}"/>
              </a:ext>
            </a:extLst>
          </p:cNvPr>
          <p:cNvPicPr preferRelativeResize="0">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23850" y="2416175"/>
            <a:ext cx="7207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12">
            <a:extLst>
              <a:ext uri="{FF2B5EF4-FFF2-40B4-BE49-F238E27FC236}">
                <a16:creationId xmlns:a16="http://schemas.microsoft.com/office/drawing/2014/main" id="{372F2656-8C84-4F44-9ECF-95AEDB0BE43A}"/>
              </a:ext>
            </a:extLst>
          </p:cNvPr>
          <p:cNvPicPr preferRelativeResize="0">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27025" y="3108325"/>
            <a:ext cx="720725"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0" name="Picture 13">
            <a:extLst>
              <a:ext uri="{FF2B5EF4-FFF2-40B4-BE49-F238E27FC236}">
                <a16:creationId xmlns:a16="http://schemas.microsoft.com/office/drawing/2014/main" id="{3FDEDA1D-6C57-4E4B-8943-4F9F1E2DBB62}"/>
              </a:ext>
            </a:extLst>
          </p:cNvPr>
          <p:cNvPicPr preferRelativeResize="0">
            <a:picLocks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23850" y="3797300"/>
            <a:ext cx="7207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1" name="Picture 14">
            <a:extLst>
              <a:ext uri="{FF2B5EF4-FFF2-40B4-BE49-F238E27FC236}">
                <a16:creationId xmlns:a16="http://schemas.microsoft.com/office/drawing/2014/main" id="{4EDEEAF2-CB3D-4E89-9088-152631814CAE}"/>
              </a:ext>
            </a:extLst>
          </p:cNvPr>
          <p:cNvPicPr preferRelativeResize="0">
            <a:picLocks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23850" y="4486275"/>
            <a:ext cx="7207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2" name="Picture 15">
            <a:extLst>
              <a:ext uri="{FF2B5EF4-FFF2-40B4-BE49-F238E27FC236}">
                <a16:creationId xmlns:a16="http://schemas.microsoft.com/office/drawing/2014/main" id="{C2463240-088D-4460-A1BE-038DA9BD3E33}"/>
              </a:ext>
            </a:extLst>
          </p:cNvPr>
          <p:cNvPicPr preferRelativeResize="0">
            <a:picLocks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23850" y="5178425"/>
            <a:ext cx="7207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a:extLst>
              <a:ext uri="{FF2B5EF4-FFF2-40B4-BE49-F238E27FC236}">
                <a16:creationId xmlns:a16="http://schemas.microsoft.com/office/drawing/2014/main" id="{9D2A9C94-ED8A-4DD6-9E74-8070E2B93F34}"/>
              </a:ext>
            </a:extLst>
          </p:cNvPr>
          <p:cNvGraphicFramePr>
            <a:graphicFrameLocks noGrp="1"/>
          </p:cNvGraphicFramePr>
          <p:nvPr/>
        </p:nvGraphicFramePr>
        <p:xfrm>
          <a:off x="1166813" y="588963"/>
          <a:ext cx="10872787" cy="1158875"/>
        </p:xfrm>
        <a:graphic>
          <a:graphicData uri="http://schemas.openxmlformats.org/drawingml/2006/table">
            <a:tbl>
              <a:tblPr firstRow="1" bandRow="1">
                <a:tableStyleId>{5C22544A-7EE6-4342-B048-85BDC9FD1C3A}</a:tableStyleId>
              </a:tblPr>
              <a:tblGrid>
                <a:gridCol w="1245604">
                  <a:extLst>
                    <a:ext uri="{9D8B030D-6E8A-4147-A177-3AD203B41FA5}">
                      <a16:colId xmlns:a16="http://schemas.microsoft.com/office/drawing/2014/main" val="3876149799"/>
                    </a:ext>
                  </a:extLst>
                </a:gridCol>
                <a:gridCol w="3312240">
                  <a:extLst>
                    <a:ext uri="{9D8B030D-6E8A-4147-A177-3AD203B41FA5}">
                      <a16:colId xmlns:a16="http://schemas.microsoft.com/office/drawing/2014/main" val="224221422"/>
                    </a:ext>
                  </a:extLst>
                </a:gridCol>
                <a:gridCol w="3596746">
                  <a:extLst>
                    <a:ext uri="{9D8B030D-6E8A-4147-A177-3AD203B41FA5}">
                      <a16:colId xmlns:a16="http://schemas.microsoft.com/office/drawing/2014/main" val="2480014458"/>
                    </a:ext>
                  </a:extLst>
                </a:gridCol>
                <a:gridCol w="2718197">
                  <a:extLst>
                    <a:ext uri="{9D8B030D-6E8A-4147-A177-3AD203B41FA5}">
                      <a16:colId xmlns:a16="http://schemas.microsoft.com/office/drawing/2014/main" val="1838423347"/>
                    </a:ext>
                  </a:extLst>
                </a:gridCol>
              </a:tblGrid>
              <a:tr h="518444">
                <a:tc>
                  <a:txBody>
                    <a:bodyPr/>
                    <a:lstStyle/>
                    <a:p>
                      <a:r>
                        <a:rPr lang="da-DK" sz="1400" dirty="0">
                          <a:solidFill>
                            <a:schemeClr val="tx1"/>
                          </a:solidFill>
                        </a:rPr>
                        <a:t>Region</a:t>
                      </a:r>
                      <a:endParaRPr lang="en-GB" sz="1400" dirty="0">
                        <a:solidFill>
                          <a:schemeClr val="tx1"/>
                        </a:solidFill>
                      </a:endParaRPr>
                    </a:p>
                  </a:txBody>
                  <a:tcPr marL="91436" marR="91436" marT="45745" marB="457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da-DK" sz="1400" dirty="0">
                          <a:solidFill>
                            <a:schemeClr val="tx1"/>
                          </a:solidFill>
                        </a:rPr>
                        <a:t>Global </a:t>
                      </a:r>
                      <a:r>
                        <a:rPr lang="da-DK" sz="1400" dirty="0" err="1">
                          <a:solidFill>
                            <a:schemeClr val="tx1"/>
                          </a:solidFill>
                        </a:rPr>
                        <a:t>warming</a:t>
                      </a:r>
                      <a:r>
                        <a:rPr lang="da-DK" sz="1400" dirty="0">
                          <a:solidFill>
                            <a:schemeClr val="tx1"/>
                          </a:solidFill>
                        </a:rPr>
                        <a:t> &lt;1.5°C</a:t>
                      </a:r>
                      <a:endParaRPr lang="en-GB" sz="1400" dirty="0">
                        <a:solidFill>
                          <a:schemeClr val="tx1"/>
                        </a:solidFill>
                      </a:endParaRPr>
                    </a:p>
                  </a:txBody>
                  <a:tcPr marL="91436" marR="91436" marT="45745" marB="457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da-DK" sz="1400" dirty="0">
                          <a:solidFill>
                            <a:schemeClr val="tx1"/>
                          </a:solidFill>
                        </a:rPr>
                        <a:t>1.5 - 2°C</a:t>
                      </a:r>
                      <a:endParaRPr lang="en-GB" sz="1400" dirty="0">
                        <a:solidFill>
                          <a:schemeClr val="tx1"/>
                        </a:solidFill>
                      </a:endParaRPr>
                    </a:p>
                  </a:txBody>
                  <a:tcPr marL="91436" marR="91436" marT="45745" marB="457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400" dirty="0">
                          <a:solidFill>
                            <a:schemeClr val="tx1"/>
                          </a:solidFill>
                        </a:rPr>
                        <a:t>2 - 3°C</a:t>
                      </a:r>
                      <a:endParaRPr lang="en-GB" sz="1400" dirty="0">
                        <a:solidFill>
                          <a:schemeClr val="tx1"/>
                        </a:solidFill>
                      </a:endParaRPr>
                    </a:p>
                    <a:p>
                      <a:pPr algn="l"/>
                      <a:endParaRPr lang="en-GB" sz="1400" dirty="0">
                        <a:solidFill>
                          <a:schemeClr val="tx1"/>
                        </a:solidFill>
                      </a:endParaRPr>
                    </a:p>
                  </a:txBody>
                  <a:tcPr marL="91436" marR="91436" marT="45745" marB="457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55146112"/>
                  </a:ext>
                </a:extLst>
              </a:tr>
              <a:tr h="640431">
                <a:tc>
                  <a:txBody>
                    <a:bodyPr/>
                    <a:lstStyle/>
                    <a:p>
                      <a:r>
                        <a:rPr lang="da-DK" sz="1200" dirty="0" err="1">
                          <a:solidFill>
                            <a:schemeClr val="tx1"/>
                          </a:solidFill>
                        </a:rPr>
                        <a:t>Tropics</a:t>
                      </a:r>
                      <a:endParaRPr lang="en-GB" sz="1200" dirty="0">
                        <a:solidFill>
                          <a:schemeClr val="tx1"/>
                        </a:solidFill>
                      </a:endParaRPr>
                    </a:p>
                  </a:txBody>
                  <a:tcPr marL="91436" marR="91436" marT="45745" marB="457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a-DK" sz="1200" dirty="0">
                          <a:solidFill>
                            <a:schemeClr val="tx1"/>
                          </a:solidFill>
                        </a:rPr>
                        <a:t>Heat </a:t>
                      </a:r>
                      <a:r>
                        <a:rPr lang="da-DK" sz="1200" dirty="0" err="1">
                          <a:solidFill>
                            <a:schemeClr val="tx1"/>
                          </a:solidFill>
                        </a:rPr>
                        <a:t>waves</a:t>
                      </a:r>
                      <a:r>
                        <a:rPr lang="da-DK" sz="1200" dirty="0">
                          <a:solidFill>
                            <a:schemeClr val="tx1"/>
                          </a:solidFill>
                        </a:rPr>
                        <a:t> up to 2 </a:t>
                      </a:r>
                      <a:r>
                        <a:rPr lang="da-DK" sz="1200" dirty="0" err="1">
                          <a:solidFill>
                            <a:schemeClr val="tx1"/>
                          </a:solidFill>
                        </a:rPr>
                        <a:t>months</a:t>
                      </a:r>
                      <a:endParaRPr lang="da-DK" sz="1200" dirty="0">
                        <a:solidFill>
                          <a:schemeClr val="tx1"/>
                        </a:solidFill>
                      </a:endParaRPr>
                    </a:p>
                    <a:p>
                      <a:r>
                        <a:rPr lang="da-DK" sz="1200" dirty="0">
                          <a:solidFill>
                            <a:schemeClr val="tx1"/>
                          </a:solidFill>
                        </a:rPr>
                        <a:t>(</a:t>
                      </a:r>
                      <a:r>
                        <a:rPr lang="da-DK" sz="1200" i="1" dirty="0">
                          <a:solidFill>
                            <a:schemeClr val="tx1"/>
                          </a:solidFill>
                        </a:rPr>
                        <a:t>high </a:t>
                      </a:r>
                      <a:r>
                        <a:rPr lang="da-DK" sz="1200" i="1" dirty="0" err="1">
                          <a:solidFill>
                            <a:schemeClr val="tx1"/>
                          </a:solidFill>
                        </a:rPr>
                        <a:t>confidence</a:t>
                      </a:r>
                      <a:r>
                        <a:rPr lang="da-DK" sz="1200" dirty="0">
                          <a:solidFill>
                            <a:schemeClr val="tx1"/>
                          </a:solidFill>
                        </a:rPr>
                        <a:t>)</a:t>
                      </a:r>
                      <a:endParaRPr lang="en-GB" sz="1200" dirty="0">
                        <a:solidFill>
                          <a:schemeClr val="tx1"/>
                        </a:solidFill>
                      </a:endParaRPr>
                    </a:p>
                  </a:txBody>
                  <a:tcPr marL="91436" marR="91436" marT="45745" marB="457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solidFill>
                            <a:schemeClr val="tx1"/>
                          </a:solidFill>
                        </a:rPr>
                        <a:t>Heat </a:t>
                      </a:r>
                      <a:r>
                        <a:rPr lang="da-DK" sz="1200" dirty="0" err="1">
                          <a:solidFill>
                            <a:schemeClr val="tx1"/>
                          </a:solidFill>
                        </a:rPr>
                        <a:t>waves</a:t>
                      </a:r>
                      <a:r>
                        <a:rPr lang="da-DK" sz="1200" dirty="0">
                          <a:solidFill>
                            <a:schemeClr val="tx1"/>
                          </a:solidFill>
                        </a:rPr>
                        <a:t> up to 3 </a:t>
                      </a:r>
                      <a:r>
                        <a:rPr lang="da-DK" sz="1200" dirty="0" err="1">
                          <a:solidFill>
                            <a:schemeClr val="tx1"/>
                          </a:solidFill>
                        </a:rPr>
                        <a:t>months</a:t>
                      </a:r>
                      <a:endParaRPr lang="da-DK"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solidFill>
                            <a:schemeClr val="tx1"/>
                          </a:solidFill>
                        </a:rPr>
                        <a:t>(</a:t>
                      </a:r>
                      <a:r>
                        <a:rPr lang="da-DK" sz="1200" i="1" dirty="0">
                          <a:solidFill>
                            <a:schemeClr val="tx1"/>
                          </a:solidFill>
                        </a:rPr>
                        <a:t>high </a:t>
                      </a:r>
                      <a:r>
                        <a:rPr lang="da-DK" sz="1200" i="1" dirty="0" err="1">
                          <a:solidFill>
                            <a:schemeClr val="tx1"/>
                          </a:solidFill>
                        </a:rPr>
                        <a:t>confidence</a:t>
                      </a:r>
                      <a:r>
                        <a:rPr lang="da-DK" sz="1200" dirty="0">
                          <a:solidFill>
                            <a:schemeClr val="tx1"/>
                          </a:solidFill>
                        </a:rPr>
                        <a:t>)</a:t>
                      </a:r>
                      <a:endParaRPr lang="en-GB" sz="1200" dirty="0">
                        <a:solidFill>
                          <a:schemeClr val="tx1"/>
                        </a:solidFill>
                      </a:endParaRPr>
                    </a:p>
                    <a:p>
                      <a:endParaRPr lang="en-GB" sz="1200" dirty="0">
                        <a:solidFill>
                          <a:schemeClr val="tx1"/>
                        </a:solidFill>
                      </a:endParaRPr>
                    </a:p>
                  </a:txBody>
                  <a:tcPr marL="91436" marR="91436" marT="45745" marB="457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a-DK" sz="1200" dirty="0" err="1">
                          <a:solidFill>
                            <a:schemeClr val="tx1"/>
                          </a:solidFill>
                        </a:rPr>
                        <a:t>Harsh</a:t>
                      </a:r>
                      <a:r>
                        <a:rPr lang="da-DK" sz="1200" dirty="0">
                          <a:solidFill>
                            <a:schemeClr val="tx1"/>
                          </a:solidFill>
                        </a:rPr>
                        <a:t> </a:t>
                      </a:r>
                      <a:r>
                        <a:rPr lang="da-DK" sz="1200" dirty="0" err="1">
                          <a:solidFill>
                            <a:schemeClr val="tx1"/>
                          </a:solidFill>
                        </a:rPr>
                        <a:t>temperatures</a:t>
                      </a:r>
                      <a:r>
                        <a:rPr lang="da-DK" sz="1200" dirty="0">
                          <a:solidFill>
                            <a:schemeClr val="tx1"/>
                          </a:solidFill>
                        </a:rPr>
                        <a:t> and heat </a:t>
                      </a:r>
                      <a:r>
                        <a:rPr lang="da-DK" sz="1200" dirty="0" err="1">
                          <a:solidFill>
                            <a:schemeClr val="tx1"/>
                          </a:solidFill>
                        </a:rPr>
                        <a:t>waves</a:t>
                      </a:r>
                      <a:r>
                        <a:rPr lang="da-DK" sz="1200" dirty="0">
                          <a:solidFill>
                            <a:schemeClr val="tx1"/>
                          </a:solidFill>
                        </a:rPr>
                        <a:t> </a:t>
                      </a:r>
                      <a:r>
                        <a:rPr lang="da-DK" sz="1200" dirty="0" err="1">
                          <a:solidFill>
                            <a:schemeClr val="tx1"/>
                          </a:solidFill>
                        </a:rPr>
                        <a:t>directly</a:t>
                      </a:r>
                      <a:r>
                        <a:rPr lang="da-DK" sz="1200" dirty="0">
                          <a:solidFill>
                            <a:schemeClr val="tx1"/>
                          </a:solidFill>
                        </a:rPr>
                        <a:t> </a:t>
                      </a:r>
                      <a:r>
                        <a:rPr lang="da-DK" sz="1200" dirty="0" err="1">
                          <a:solidFill>
                            <a:schemeClr val="tx1"/>
                          </a:solidFill>
                        </a:rPr>
                        <a:t>affect</a:t>
                      </a:r>
                      <a:r>
                        <a:rPr lang="da-DK" sz="1200" dirty="0">
                          <a:solidFill>
                            <a:schemeClr val="tx1"/>
                          </a:solidFill>
                        </a:rPr>
                        <a:t> </a:t>
                      </a:r>
                      <a:r>
                        <a:rPr lang="da-DK" sz="1200" dirty="0" err="1">
                          <a:solidFill>
                            <a:schemeClr val="tx1"/>
                          </a:solidFill>
                        </a:rPr>
                        <a:t>health</a:t>
                      </a:r>
                      <a:r>
                        <a:rPr lang="da-DK" sz="1200" dirty="0">
                          <a:solidFill>
                            <a:schemeClr val="tx1"/>
                          </a:solidFill>
                        </a:rPr>
                        <a:t>, </a:t>
                      </a:r>
                      <a:r>
                        <a:rPr lang="da-DK" sz="1200" dirty="0" err="1">
                          <a:solidFill>
                            <a:schemeClr val="tx1"/>
                          </a:solidFill>
                        </a:rPr>
                        <a:t>mortality</a:t>
                      </a:r>
                      <a:r>
                        <a:rPr lang="da-DK" sz="1200" dirty="0">
                          <a:solidFill>
                            <a:schemeClr val="tx1"/>
                          </a:solidFill>
                        </a:rPr>
                        <a:t> and </a:t>
                      </a:r>
                      <a:r>
                        <a:rPr lang="da-DK" sz="1200" dirty="0" err="1">
                          <a:solidFill>
                            <a:schemeClr val="tx1"/>
                          </a:solidFill>
                        </a:rPr>
                        <a:t>productivity</a:t>
                      </a:r>
                      <a:r>
                        <a:rPr lang="da-DK" sz="1200" dirty="0">
                          <a:solidFill>
                            <a:schemeClr val="tx1"/>
                          </a:solidFill>
                        </a:rPr>
                        <a:t> </a:t>
                      </a:r>
                      <a:r>
                        <a:rPr lang="da-DK" sz="1200" i="1" dirty="0" err="1">
                          <a:solidFill>
                            <a:schemeClr val="tx1"/>
                          </a:solidFill>
                        </a:rPr>
                        <a:t>very</a:t>
                      </a:r>
                      <a:r>
                        <a:rPr lang="da-DK" sz="1200" i="1" dirty="0">
                          <a:solidFill>
                            <a:schemeClr val="tx1"/>
                          </a:solidFill>
                        </a:rPr>
                        <a:t> </a:t>
                      </a:r>
                      <a:r>
                        <a:rPr lang="da-DK" sz="1200" i="1" dirty="0" err="1">
                          <a:solidFill>
                            <a:schemeClr val="tx1"/>
                          </a:solidFill>
                        </a:rPr>
                        <a:t>likely</a:t>
                      </a:r>
                      <a:endParaRPr lang="en-GB" sz="1200" i="1" dirty="0">
                        <a:solidFill>
                          <a:schemeClr val="tx1"/>
                        </a:solidFill>
                      </a:endParaRPr>
                    </a:p>
                  </a:txBody>
                  <a:tcPr marL="91436" marR="91436" marT="45745" marB="457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55474006"/>
                  </a:ext>
                </a:extLst>
              </a:tr>
            </a:tbl>
          </a:graphicData>
        </a:graphic>
      </p:graphicFrame>
      <p:graphicFrame>
        <p:nvGraphicFramePr>
          <p:cNvPr id="4" name="Table 3">
            <a:extLst>
              <a:ext uri="{FF2B5EF4-FFF2-40B4-BE49-F238E27FC236}">
                <a16:creationId xmlns:a16="http://schemas.microsoft.com/office/drawing/2014/main" id="{DBE9248E-07D5-4AD9-825A-5F7D073D7177}"/>
              </a:ext>
            </a:extLst>
          </p:cNvPr>
          <p:cNvGraphicFramePr>
            <a:graphicFrameLocks noGrp="1"/>
          </p:cNvGraphicFramePr>
          <p:nvPr/>
        </p:nvGraphicFramePr>
        <p:xfrm>
          <a:off x="1166813" y="1847850"/>
          <a:ext cx="10872787" cy="369888"/>
        </p:xfrm>
        <a:graphic>
          <a:graphicData uri="http://schemas.openxmlformats.org/drawingml/2006/table">
            <a:tbl>
              <a:tblPr firstRow="1" bandRow="1">
                <a:tableStyleId>{5C22544A-7EE6-4342-B048-85BDC9FD1C3A}</a:tableStyleId>
              </a:tblPr>
              <a:tblGrid>
                <a:gridCol w="1245605">
                  <a:extLst>
                    <a:ext uri="{9D8B030D-6E8A-4147-A177-3AD203B41FA5}">
                      <a16:colId xmlns:a16="http://schemas.microsoft.com/office/drawing/2014/main" val="1123063651"/>
                    </a:ext>
                  </a:extLst>
                </a:gridCol>
                <a:gridCol w="3312240">
                  <a:extLst>
                    <a:ext uri="{9D8B030D-6E8A-4147-A177-3AD203B41FA5}">
                      <a16:colId xmlns:a16="http://schemas.microsoft.com/office/drawing/2014/main" val="596055793"/>
                    </a:ext>
                  </a:extLst>
                </a:gridCol>
                <a:gridCol w="3596745">
                  <a:extLst>
                    <a:ext uri="{9D8B030D-6E8A-4147-A177-3AD203B41FA5}">
                      <a16:colId xmlns:a16="http://schemas.microsoft.com/office/drawing/2014/main" val="694042590"/>
                    </a:ext>
                  </a:extLst>
                </a:gridCol>
                <a:gridCol w="2718197">
                  <a:extLst>
                    <a:ext uri="{9D8B030D-6E8A-4147-A177-3AD203B41FA5}">
                      <a16:colId xmlns:a16="http://schemas.microsoft.com/office/drawing/2014/main" val="624646053"/>
                    </a:ext>
                  </a:extLst>
                </a:gridCol>
              </a:tblGrid>
              <a:tr h="369888">
                <a:tc>
                  <a:txBody>
                    <a:bodyPr/>
                    <a:lstStyle/>
                    <a:p>
                      <a:endParaRPr lang="en-GB" sz="1200" b="0" dirty="0">
                        <a:solidFill>
                          <a:schemeClr val="tx1"/>
                        </a:solidFill>
                        <a:latin typeface="+mj-lt"/>
                      </a:endParaRPr>
                    </a:p>
                  </a:txBody>
                  <a:tcPr marL="91436" marR="91436" marT="45603" marB="4560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a-DK" sz="1200" b="0" dirty="0">
                          <a:solidFill>
                            <a:schemeClr val="tx1"/>
                          </a:solidFill>
                          <a:latin typeface="+mj-lt"/>
                        </a:rPr>
                        <a:t>3% </a:t>
                      </a:r>
                      <a:r>
                        <a:rPr lang="da-DK" sz="1200" b="0" dirty="0" err="1">
                          <a:solidFill>
                            <a:schemeClr val="tx1"/>
                          </a:solidFill>
                          <a:latin typeface="+mj-lt"/>
                        </a:rPr>
                        <a:t>loss</a:t>
                      </a:r>
                      <a:r>
                        <a:rPr lang="da-DK" sz="1200" b="0" dirty="0">
                          <a:solidFill>
                            <a:schemeClr val="tx1"/>
                          </a:solidFill>
                          <a:latin typeface="+mj-lt"/>
                        </a:rPr>
                        <a:t> in </a:t>
                      </a:r>
                      <a:r>
                        <a:rPr lang="da-DK" sz="1200" b="0" dirty="0" err="1">
                          <a:solidFill>
                            <a:schemeClr val="tx1"/>
                          </a:solidFill>
                          <a:latin typeface="+mj-lt"/>
                        </a:rPr>
                        <a:t>maize</a:t>
                      </a:r>
                      <a:r>
                        <a:rPr lang="da-DK" sz="1200" b="0" dirty="0">
                          <a:solidFill>
                            <a:schemeClr val="tx1"/>
                          </a:solidFill>
                          <a:latin typeface="+mj-lt"/>
                        </a:rPr>
                        <a:t> </a:t>
                      </a:r>
                      <a:r>
                        <a:rPr lang="da-DK" sz="1200" b="0" dirty="0" err="1">
                          <a:solidFill>
                            <a:schemeClr val="tx1"/>
                          </a:solidFill>
                          <a:latin typeface="+mj-lt"/>
                        </a:rPr>
                        <a:t>crop</a:t>
                      </a:r>
                      <a:r>
                        <a:rPr lang="da-DK" sz="1200" b="0" dirty="0">
                          <a:solidFill>
                            <a:schemeClr val="tx1"/>
                          </a:solidFill>
                          <a:latin typeface="+mj-lt"/>
                        </a:rPr>
                        <a:t> </a:t>
                      </a:r>
                      <a:r>
                        <a:rPr lang="da-DK" sz="1200" b="0" dirty="0" err="1">
                          <a:solidFill>
                            <a:schemeClr val="tx1"/>
                          </a:solidFill>
                          <a:latin typeface="+mj-lt"/>
                        </a:rPr>
                        <a:t>yield</a:t>
                      </a:r>
                      <a:r>
                        <a:rPr lang="da-DK" sz="1200" b="0" dirty="0">
                          <a:solidFill>
                            <a:schemeClr val="tx1"/>
                          </a:solidFill>
                          <a:latin typeface="+mj-lt"/>
                        </a:rPr>
                        <a:t> </a:t>
                      </a:r>
                      <a:endParaRPr lang="en-GB" sz="1200" b="0" dirty="0">
                        <a:solidFill>
                          <a:schemeClr val="tx1"/>
                        </a:solidFill>
                        <a:latin typeface="+mj-lt"/>
                      </a:endParaRPr>
                    </a:p>
                  </a:txBody>
                  <a:tcPr marL="91436" marR="91436" marT="45603" marB="4560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a-DK" sz="1200" b="0" kern="1200" dirty="0">
                          <a:solidFill>
                            <a:schemeClr val="tx1"/>
                          </a:solidFill>
                          <a:latin typeface="+mn-lt"/>
                          <a:ea typeface="+mn-ea"/>
                          <a:cs typeface="+mn-cs"/>
                        </a:rPr>
                        <a:t>7% </a:t>
                      </a:r>
                      <a:r>
                        <a:rPr lang="da-DK" sz="1200" b="0" kern="1200" dirty="0" err="1">
                          <a:solidFill>
                            <a:schemeClr val="tx1"/>
                          </a:solidFill>
                          <a:latin typeface="+mn-lt"/>
                          <a:ea typeface="+mn-ea"/>
                          <a:cs typeface="+mn-cs"/>
                        </a:rPr>
                        <a:t>loss</a:t>
                      </a:r>
                      <a:r>
                        <a:rPr lang="da-DK" sz="1200" b="0" kern="1200" dirty="0">
                          <a:solidFill>
                            <a:schemeClr val="tx1"/>
                          </a:solidFill>
                          <a:latin typeface="+mn-lt"/>
                          <a:ea typeface="+mn-ea"/>
                          <a:cs typeface="+mn-cs"/>
                        </a:rPr>
                        <a:t> in </a:t>
                      </a:r>
                      <a:r>
                        <a:rPr lang="da-DK" sz="1200" b="0" kern="1200" dirty="0" err="1">
                          <a:solidFill>
                            <a:schemeClr val="tx1"/>
                          </a:solidFill>
                          <a:latin typeface="+mn-lt"/>
                          <a:ea typeface="+mn-ea"/>
                          <a:cs typeface="+mn-cs"/>
                        </a:rPr>
                        <a:t>maize</a:t>
                      </a:r>
                      <a:r>
                        <a:rPr lang="da-DK" sz="1200" b="0" kern="1200" dirty="0">
                          <a:solidFill>
                            <a:schemeClr val="tx1"/>
                          </a:solidFill>
                          <a:latin typeface="+mn-lt"/>
                          <a:ea typeface="+mn-ea"/>
                          <a:cs typeface="+mn-cs"/>
                        </a:rPr>
                        <a:t> </a:t>
                      </a:r>
                      <a:r>
                        <a:rPr lang="da-DK" sz="1200" b="0" kern="1200" dirty="0" err="1">
                          <a:solidFill>
                            <a:schemeClr val="tx1"/>
                          </a:solidFill>
                          <a:latin typeface="+mn-lt"/>
                          <a:ea typeface="+mn-ea"/>
                          <a:cs typeface="+mn-cs"/>
                        </a:rPr>
                        <a:t>crop</a:t>
                      </a:r>
                      <a:r>
                        <a:rPr lang="da-DK" sz="1200" b="0" kern="1200" dirty="0">
                          <a:solidFill>
                            <a:schemeClr val="tx1"/>
                          </a:solidFill>
                          <a:latin typeface="+mn-lt"/>
                          <a:ea typeface="+mn-ea"/>
                          <a:cs typeface="+mn-cs"/>
                        </a:rPr>
                        <a:t> </a:t>
                      </a:r>
                      <a:r>
                        <a:rPr lang="da-DK" sz="1200" b="0" kern="1200" dirty="0" err="1">
                          <a:solidFill>
                            <a:schemeClr val="tx1"/>
                          </a:solidFill>
                          <a:latin typeface="+mn-lt"/>
                          <a:ea typeface="+mn-ea"/>
                          <a:cs typeface="+mn-cs"/>
                        </a:rPr>
                        <a:t>yield</a:t>
                      </a:r>
                      <a:endParaRPr lang="en-GB" sz="1200" b="0" dirty="0">
                        <a:solidFill>
                          <a:schemeClr val="tx1"/>
                        </a:solidFill>
                        <a:latin typeface="+mj-lt"/>
                      </a:endParaRPr>
                    </a:p>
                  </a:txBody>
                  <a:tcPr marL="91436" marR="91436" marT="45603" marB="4560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a-DK" sz="1200" b="0" kern="1200" dirty="0" err="1">
                          <a:solidFill>
                            <a:schemeClr val="tx1"/>
                          </a:solidFill>
                          <a:latin typeface="+mn-lt"/>
                          <a:ea typeface="+mn-ea"/>
                          <a:cs typeface="+mn-cs"/>
                        </a:rPr>
                        <a:t>Substantial</a:t>
                      </a:r>
                      <a:r>
                        <a:rPr lang="da-DK" sz="1200" b="0" kern="1200" dirty="0">
                          <a:solidFill>
                            <a:schemeClr val="tx1"/>
                          </a:solidFill>
                          <a:latin typeface="+mn-lt"/>
                          <a:ea typeface="+mn-ea"/>
                          <a:cs typeface="+mn-cs"/>
                        </a:rPr>
                        <a:t> </a:t>
                      </a:r>
                      <a:r>
                        <a:rPr lang="da-DK" sz="1200" b="0" kern="1200" dirty="0" err="1">
                          <a:solidFill>
                            <a:schemeClr val="tx1"/>
                          </a:solidFill>
                          <a:latin typeface="+mn-lt"/>
                          <a:ea typeface="+mn-ea"/>
                          <a:cs typeface="+mn-cs"/>
                        </a:rPr>
                        <a:t>crop</a:t>
                      </a:r>
                      <a:r>
                        <a:rPr lang="da-DK" sz="1200" b="0" kern="1200" dirty="0">
                          <a:solidFill>
                            <a:schemeClr val="tx1"/>
                          </a:solidFill>
                          <a:latin typeface="+mn-lt"/>
                          <a:ea typeface="+mn-ea"/>
                          <a:cs typeface="+mn-cs"/>
                        </a:rPr>
                        <a:t> losses </a:t>
                      </a:r>
                      <a:r>
                        <a:rPr lang="da-DK" sz="1200" b="0" i="1" kern="1200" dirty="0" err="1">
                          <a:solidFill>
                            <a:schemeClr val="tx1"/>
                          </a:solidFill>
                          <a:latin typeface="+mn-lt"/>
                          <a:ea typeface="+mn-ea"/>
                          <a:cs typeface="+mn-cs"/>
                        </a:rPr>
                        <a:t>very</a:t>
                      </a:r>
                      <a:r>
                        <a:rPr lang="da-DK" sz="1200" b="0" i="1" kern="1200" dirty="0">
                          <a:solidFill>
                            <a:schemeClr val="tx1"/>
                          </a:solidFill>
                          <a:latin typeface="+mn-lt"/>
                          <a:ea typeface="+mn-ea"/>
                          <a:cs typeface="+mn-cs"/>
                        </a:rPr>
                        <a:t> </a:t>
                      </a:r>
                      <a:r>
                        <a:rPr lang="da-DK" sz="1200" b="0" i="1" kern="1200" dirty="0" err="1">
                          <a:solidFill>
                            <a:schemeClr val="tx1"/>
                          </a:solidFill>
                          <a:latin typeface="+mn-lt"/>
                          <a:ea typeface="+mn-ea"/>
                          <a:cs typeface="+mn-cs"/>
                        </a:rPr>
                        <a:t>likely</a:t>
                      </a:r>
                      <a:endParaRPr lang="en-GB" sz="1200" b="0" i="1" dirty="0">
                        <a:solidFill>
                          <a:schemeClr val="tx1"/>
                        </a:solidFill>
                        <a:latin typeface="+mj-lt"/>
                      </a:endParaRPr>
                    </a:p>
                  </a:txBody>
                  <a:tcPr marL="91436" marR="91436" marT="45603" marB="45603">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6314689"/>
                  </a:ext>
                </a:extLst>
              </a:tr>
            </a:tbl>
          </a:graphicData>
        </a:graphic>
      </p:graphicFrame>
      <p:graphicFrame>
        <p:nvGraphicFramePr>
          <p:cNvPr id="22" name="Table 21">
            <a:extLst>
              <a:ext uri="{FF2B5EF4-FFF2-40B4-BE49-F238E27FC236}">
                <a16:creationId xmlns:a16="http://schemas.microsoft.com/office/drawing/2014/main" id="{CE32A457-17E3-44C7-895A-CD4084EBA39E}"/>
              </a:ext>
            </a:extLst>
          </p:cNvPr>
          <p:cNvGraphicFramePr>
            <a:graphicFrameLocks noGrp="1"/>
          </p:cNvGraphicFramePr>
          <p:nvPr/>
        </p:nvGraphicFramePr>
        <p:xfrm>
          <a:off x="1168400" y="2516188"/>
          <a:ext cx="10874375" cy="457200"/>
        </p:xfrm>
        <a:graphic>
          <a:graphicData uri="http://schemas.openxmlformats.org/drawingml/2006/table">
            <a:tbl>
              <a:tblPr firstRow="1" bandRow="1">
                <a:tableStyleId>{5C22544A-7EE6-4342-B048-85BDC9FD1C3A}</a:tableStyleId>
              </a:tblPr>
              <a:tblGrid>
                <a:gridCol w="1245787">
                  <a:extLst>
                    <a:ext uri="{9D8B030D-6E8A-4147-A177-3AD203B41FA5}">
                      <a16:colId xmlns:a16="http://schemas.microsoft.com/office/drawing/2014/main" val="1123063651"/>
                    </a:ext>
                  </a:extLst>
                </a:gridCol>
                <a:gridCol w="3312724">
                  <a:extLst>
                    <a:ext uri="{9D8B030D-6E8A-4147-A177-3AD203B41FA5}">
                      <a16:colId xmlns:a16="http://schemas.microsoft.com/office/drawing/2014/main" val="596055793"/>
                    </a:ext>
                  </a:extLst>
                </a:gridCol>
                <a:gridCol w="3597270">
                  <a:extLst>
                    <a:ext uri="{9D8B030D-6E8A-4147-A177-3AD203B41FA5}">
                      <a16:colId xmlns:a16="http://schemas.microsoft.com/office/drawing/2014/main" val="694042590"/>
                    </a:ext>
                  </a:extLst>
                </a:gridCol>
                <a:gridCol w="2718594">
                  <a:extLst>
                    <a:ext uri="{9D8B030D-6E8A-4147-A177-3AD203B41FA5}">
                      <a16:colId xmlns:a16="http://schemas.microsoft.com/office/drawing/2014/main" val="624646053"/>
                    </a:ext>
                  </a:extLst>
                </a:gridCol>
              </a:tblGrid>
              <a:tr h="370840">
                <a:tc>
                  <a:txBody>
                    <a:bodyPr/>
                    <a:lstStyle/>
                    <a:p>
                      <a:r>
                        <a:rPr lang="da-DK" sz="1200" b="0" dirty="0" err="1">
                          <a:solidFill>
                            <a:schemeClr val="tx1"/>
                          </a:solidFill>
                          <a:latin typeface="+mj-lt"/>
                        </a:rPr>
                        <a:t>Southeast</a:t>
                      </a:r>
                      <a:r>
                        <a:rPr lang="da-DK" sz="1200" b="0" dirty="0">
                          <a:solidFill>
                            <a:schemeClr val="tx1"/>
                          </a:solidFill>
                          <a:latin typeface="+mj-lt"/>
                        </a:rPr>
                        <a:t> Asia</a:t>
                      </a:r>
                      <a:endParaRPr lang="en-GB" sz="1200" b="0" dirty="0">
                        <a:solidFill>
                          <a:schemeClr val="tx1"/>
                        </a:solidFill>
                        <a:latin typeface="+mj-lt"/>
                      </a:endParaRPr>
                    </a:p>
                  </a:txBody>
                  <a:tcPr marL="91450" marR="9145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a-DK" sz="1200" b="0" dirty="0">
                          <a:solidFill>
                            <a:schemeClr val="tx1"/>
                          </a:solidFill>
                          <a:latin typeface="+mj-lt"/>
                        </a:rPr>
                        <a:t>Risks for </a:t>
                      </a:r>
                      <a:r>
                        <a:rPr lang="da-DK" sz="1200" b="0" dirty="0" err="1">
                          <a:solidFill>
                            <a:schemeClr val="tx1"/>
                          </a:solidFill>
                          <a:latin typeface="+mj-lt"/>
                        </a:rPr>
                        <a:t>increased</a:t>
                      </a:r>
                      <a:r>
                        <a:rPr lang="da-DK" sz="1200" b="0" dirty="0">
                          <a:solidFill>
                            <a:schemeClr val="tx1"/>
                          </a:solidFill>
                          <a:latin typeface="+mj-lt"/>
                        </a:rPr>
                        <a:t> </a:t>
                      </a:r>
                      <a:r>
                        <a:rPr lang="da-DK" sz="1200" b="0" dirty="0" err="1">
                          <a:solidFill>
                            <a:schemeClr val="tx1"/>
                          </a:solidFill>
                          <a:latin typeface="+mj-lt"/>
                        </a:rPr>
                        <a:t>flooding</a:t>
                      </a:r>
                      <a:r>
                        <a:rPr lang="da-DK" sz="1200" b="0" dirty="0">
                          <a:solidFill>
                            <a:schemeClr val="tx1"/>
                          </a:solidFill>
                          <a:latin typeface="+mj-lt"/>
                        </a:rPr>
                        <a:t> due to </a:t>
                      </a:r>
                      <a:r>
                        <a:rPr lang="da-DK" sz="1200" b="0" dirty="0" err="1">
                          <a:solidFill>
                            <a:schemeClr val="tx1"/>
                          </a:solidFill>
                          <a:latin typeface="+mj-lt"/>
                        </a:rPr>
                        <a:t>sea</a:t>
                      </a:r>
                      <a:r>
                        <a:rPr lang="da-DK" sz="1200" b="0" dirty="0">
                          <a:solidFill>
                            <a:schemeClr val="tx1"/>
                          </a:solidFill>
                          <a:latin typeface="+mj-lt"/>
                        </a:rPr>
                        <a:t> </a:t>
                      </a:r>
                      <a:r>
                        <a:rPr lang="da-DK" sz="1200" b="0" dirty="0" err="1">
                          <a:solidFill>
                            <a:schemeClr val="tx1"/>
                          </a:solidFill>
                          <a:latin typeface="+mj-lt"/>
                        </a:rPr>
                        <a:t>level</a:t>
                      </a:r>
                      <a:r>
                        <a:rPr lang="da-DK" sz="1200" b="0" dirty="0">
                          <a:solidFill>
                            <a:schemeClr val="tx1"/>
                          </a:solidFill>
                          <a:latin typeface="+mj-lt"/>
                        </a:rPr>
                        <a:t> rise</a:t>
                      </a:r>
                      <a:endParaRPr lang="en-GB" sz="1200" b="0" dirty="0">
                        <a:solidFill>
                          <a:schemeClr val="tx1"/>
                        </a:solidFill>
                        <a:latin typeface="+mj-lt"/>
                      </a:endParaRPr>
                    </a:p>
                  </a:txBody>
                  <a:tcPr marL="91450" marR="9145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a-DK" sz="1200" b="0" kern="1200" dirty="0" err="1">
                          <a:solidFill>
                            <a:schemeClr val="tx1"/>
                          </a:solidFill>
                          <a:latin typeface="+mn-lt"/>
                          <a:ea typeface="+mn-ea"/>
                          <a:cs typeface="+mn-cs"/>
                        </a:rPr>
                        <a:t>Higher</a:t>
                      </a:r>
                      <a:r>
                        <a:rPr lang="da-DK" sz="1200" b="0" kern="1200" dirty="0">
                          <a:solidFill>
                            <a:schemeClr val="tx1"/>
                          </a:solidFill>
                          <a:latin typeface="+mn-lt"/>
                          <a:ea typeface="+mn-ea"/>
                          <a:cs typeface="+mn-cs"/>
                        </a:rPr>
                        <a:t> </a:t>
                      </a:r>
                      <a:r>
                        <a:rPr lang="da-DK" sz="1200" b="0" kern="1200" dirty="0" err="1">
                          <a:solidFill>
                            <a:schemeClr val="tx1"/>
                          </a:solidFill>
                          <a:latin typeface="+mn-lt"/>
                          <a:ea typeface="+mn-ea"/>
                          <a:cs typeface="+mn-cs"/>
                        </a:rPr>
                        <a:t>risks</a:t>
                      </a:r>
                      <a:r>
                        <a:rPr lang="da-DK" sz="1200" b="0" kern="1200" dirty="0">
                          <a:solidFill>
                            <a:schemeClr val="tx1"/>
                          </a:solidFill>
                          <a:latin typeface="+mn-lt"/>
                          <a:ea typeface="+mn-ea"/>
                          <a:cs typeface="+mn-cs"/>
                        </a:rPr>
                        <a:t> for </a:t>
                      </a:r>
                      <a:r>
                        <a:rPr lang="da-DK" sz="1200" b="0" kern="1200" dirty="0" err="1">
                          <a:solidFill>
                            <a:schemeClr val="tx1"/>
                          </a:solidFill>
                          <a:latin typeface="+mn-lt"/>
                          <a:ea typeface="+mn-ea"/>
                          <a:cs typeface="+mn-cs"/>
                        </a:rPr>
                        <a:t>increased</a:t>
                      </a:r>
                      <a:r>
                        <a:rPr lang="da-DK" sz="1200" b="0" kern="1200" dirty="0">
                          <a:solidFill>
                            <a:schemeClr val="tx1"/>
                          </a:solidFill>
                          <a:latin typeface="+mn-lt"/>
                          <a:ea typeface="+mn-ea"/>
                          <a:cs typeface="+mn-cs"/>
                        </a:rPr>
                        <a:t> </a:t>
                      </a:r>
                      <a:r>
                        <a:rPr lang="da-DK" sz="1200" b="0" kern="1200" dirty="0" err="1">
                          <a:solidFill>
                            <a:schemeClr val="tx1"/>
                          </a:solidFill>
                          <a:latin typeface="+mn-lt"/>
                          <a:ea typeface="+mn-ea"/>
                          <a:cs typeface="+mn-cs"/>
                        </a:rPr>
                        <a:t>flooding</a:t>
                      </a:r>
                      <a:r>
                        <a:rPr lang="da-DK" sz="1200" b="0" kern="1200" dirty="0">
                          <a:solidFill>
                            <a:schemeClr val="tx1"/>
                          </a:solidFill>
                          <a:latin typeface="+mn-lt"/>
                          <a:ea typeface="+mn-ea"/>
                          <a:cs typeface="+mn-cs"/>
                        </a:rPr>
                        <a:t> due to </a:t>
                      </a:r>
                      <a:r>
                        <a:rPr lang="da-DK" sz="1200" b="0" kern="1200" dirty="0" err="1">
                          <a:solidFill>
                            <a:schemeClr val="tx1"/>
                          </a:solidFill>
                          <a:latin typeface="+mn-lt"/>
                          <a:ea typeface="+mn-ea"/>
                          <a:cs typeface="+mn-cs"/>
                        </a:rPr>
                        <a:t>sea</a:t>
                      </a:r>
                      <a:r>
                        <a:rPr lang="da-DK" sz="1200" b="0" kern="1200" dirty="0">
                          <a:solidFill>
                            <a:schemeClr val="tx1"/>
                          </a:solidFill>
                          <a:latin typeface="+mn-lt"/>
                          <a:ea typeface="+mn-ea"/>
                          <a:cs typeface="+mn-cs"/>
                        </a:rPr>
                        <a:t> </a:t>
                      </a:r>
                      <a:r>
                        <a:rPr lang="da-DK" sz="1200" b="0" kern="1200" dirty="0" err="1">
                          <a:solidFill>
                            <a:schemeClr val="tx1"/>
                          </a:solidFill>
                          <a:latin typeface="+mn-lt"/>
                          <a:ea typeface="+mn-ea"/>
                          <a:cs typeface="+mn-cs"/>
                        </a:rPr>
                        <a:t>level</a:t>
                      </a:r>
                      <a:r>
                        <a:rPr lang="da-DK" sz="1200" b="0" kern="1200" dirty="0">
                          <a:solidFill>
                            <a:schemeClr val="tx1"/>
                          </a:solidFill>
                          <a:latin typeface="+mn-lt"/>
                          <a:ea typeface="+mn-ea"/>
                          <a:cs typeface="+mn-cs"/>
                        </a:rPr>
                        <a:t> rise</a:t>
                      </a:r>
                      <a:endParaRPr lang="en-GB" sz="1200" b="0" dirty="0">
                        <a:solidFill>
                          <a:schemeClr val="tx1"/>
                        </a:solidFill>
                        <a:latin typeface="+mj-lt"/>
                      </a:endParaRPr>
                    </a:p>
                  </a:txBody>
                  <a:tcPr marL="91450" marR="9145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a-DK" sz="1200" b="0" kern="1200" dirty="0" err="1">
                          <a:solidFill>
                            <a:schemeClr val="tx1"/>
                          </a:solidFill>
                          <a:latin typeface="+mn-lt"/>
                          <a:ea typeface="+mn-ea"/>
                          <a:cs typeface="+mn-cs"/>
                        </a:rPr>
                        <a:t>Substantial</a:t>
                      </a:r>
                      <a:r>
                        <a:rPr lang="da-DK" sz="1200" b="0" kern="1200" dirty="0">
                          <a:solidFill>
                            <a:schemeClr val="tx1"/>
                          </a:solidFill>
                          <a:latin typeface="+mn-lt"/>
                          <a:ea typeface="+mn-ea"/>
                          <a:cs typeface="+mn-cs"/>
                        </a:rPr>
                        <a:t> </a:t>
                      </a:r>
                      <a:r>
                        <a:rPr lang="da-DK" sz="1200" b="0" kern="1200" dirty="0" err="1">
                          <a:solidFill>
                            <a:schemeClr val="tx1"/>
                          </a:solidFill>
                          <a:latin typeface="+mn-lt"/>
                          <a:ea typeface="+mn-ea"/>
                          <a:cs typeface="+mn-cs"/>
                        </a:rPr>
                        <a:t>increases</a:t>
                      </a:r>
                      <a:r>
                        <a:rPr lang="da-DK" sz="1200" b="0" kern="1200" dirty="0">
                          <a:solidFill>
                            <a:schemeClr val="tx1"/>
                          </a:solidFill>
                          <a:latin typeface="+mn-lt"/>
                          <a:ea typeface="+mn-ea"/>
                          <a:cs typeface="+mn-cs"/>
                        </a:rPr>
                        <a:t> in </a:t>
                      </a:r>
                      <a:r>
                        <a:rPr lang="da-DK" sz="1200" b="0" kern="1200" dirty="0" err="1">
                          <a:solidFill>
                            <a:schemeClr val="tx1"/>
                          </a:solidFill>
                          <a:latin typeface="+mn-lt"/>
                          <a:ea typeface="+mn-ea"/>
                          <a:cs typeface="+mn-cs"/>
                        </a:rPr>
                        <a:t>risks</a:t>
                      </a:r>
                      <a:r>
                        <a:rPr lang="da-DK" sz="1200" b="0" kern="1200" dirty="0">
                          <a:solidFill>
                            <a:schemeClr val="tx1"/>
                          </a:solidFill>
                          <a:latin typeface="+mn-lt"/>
                          <a:ea typeface="+mn-ea"/>
                          <a:cs typeface="+mn-cs"/>
                        </a:rPr>
                        <a:t> </a:t>
                      </a:r>
                      <a:r>
                        <a:rPr lang="da-DK" sz="1200" b="0" kern="1200" dirty="0" err="1">
                          <a:solidFill>
                            <a:schemeClr val="tx1"/>
                          </a:solidFill>
                          <a:latin typeface="+mn-lt"/>
                          <a:ea typeface="+mn-ea"/>
                          <a:cs typeface="+mn-cs"/>
                        </a:rPr>
                        <a:t>related</a:t>
                      </a:r>
                      <a:r>
                        <a:rPr lang="da-DK" sz="1200" b="0" kern="1200" dirty="0">
                          <a:solidFill>
                            <a:schemeClr val="tx1"/>
                          </a:solidFill>
                          <a:latin typeface="+mn-lt"/>
                          <a:ea typeface="+mn-ea"/>
                          <a:cs typeface="+mn-cs"/>
                        </a:rPr>
                        <a:t> to </a:t>
                      </a:r>
                      <a:r>
                        <a:rPr lang="da-DK" sz="1200" b="0" kern="1200" dirty="0" err="1">
                          <a:solidFill>
                            <a:schemeClr val="tx1"/>
                          </a:solidFill>
                          <a:latin typeface="+mn-lt"/>
                          <a:ea typeface="+mn-ea"/>
                          <a:cs typeface="+mn-cs"/>
                        </a:rPr>
                        <a:t>flooding</a:t>
                      </a:r>
                      <a:r>
                        <a:rPr lang="da-DK" sz="1200" b="0" kern="1200" dirty="0">
                          <a:solidFill>
                            <a:schemeClr val="tx1"/>
                          </a:solidFill>
                          <a:latin typeface="+mn-lt"/>
                          <a:ea typeface="+mn-ea"/>
                          <a:cs typeface="+mn-cs"/>
                        </a:rPr>
                        <a:t> from </a:t>
                      </a:r>
                      <a:r>
                        <a:rPr lang="da-DK" sz="1200" b="0" kern="1200" dirty="0" err="1">
                          <a:solidFill>
                            <a:schemeClr val="tx1"/>
                          </a:solidFill>
                          <a:latin typeface="+mn-lt"/>
                          <a:ea typeface="+mn-ea"/>
                          <a:cs typeface="+mn-cs"/>
                        </a:rPr>
                        <a:t>sea</a:t>
                      </a:r>
                      <a:r>
                        <a:rPr lang="da-DK" sz="1200" b="0" kern="1200" dirty="0">
                          <a:solidFill>
                            <a:schemeClr val="tx1"/>
                          </a:solidFill>
                          <a:latin typeface="+mn-lt"/>
                          <a:ea typeface="+mn-ea"/>
                          <a:cs typeface="+mn-cs"/>
                        </a:rPr>
                        <a:t> </a:t>
                      </a:r>
                      <a:r>
                        <a:rPr lang="da-DK" sz="1200" b="0" kern="1200" dirty="0" err="1">
                          <a:solidFill>
                            <a:schemeClr val="tx1"/>
                          </a:solidFill>
                          <a:latin typeface="+mn-lt"/>
                          <a:ea typeface="+mn-ea"/>
                          <a:cs typeface="+mn-cs"/>
                        </a:rPr>
                        <a:t>level</a:t>
                      </a:r>
                      <a:r>
                        <a:rPr lang="da-DK" sz="1200" b="0" kern="1200" dirty="0">
                          <a:solidFill>
                            <a:schemeClr val="tx1"/>
                          </a:solidFill>
                          <a:latin typeface="+mn-lt"/>
                          <a:ea typeface="+mn-ea"/>
                          <a:cs typeface="+mn-cs"/>
                        </a:rPr>
                        <a:t> rise</a:t>
                      </a:r>
                      <a:endParaRPr lang="en-GB" sz="1200" b="0" i="1" dirty="0">
                        <a:solidFill>
                          <a:schemeClr val="tx1"/>
                        </a:solidFill>
                        <a:latin typeface="+mj-lt"/>
                      </a:endParaRPr>
                    </a:p>
                  </a:txBody>
                  <a:tcPr marL="91450" marR="9145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6314689"/>
                  </a:ext>
                </a:extLst>
              </a:tr>
            </a:tbl>
          </a:graphicData>
        </a:graphic>
      </p:graphicFrame>
      <p:graphicFrame>
        <p:nvGraphicFramePr>
          <p:cNvPr id="26" name="Table 25">
            <a:extLst>
              <a:ext uri="{FF2B5EF4-FFF2-40B4-BE49-F238E27FC236}">
                <a16:creationId xmlns:a16="http://schemas.microsoft.com/office/drawing/2014/main" id="{80807F00-D51E-4336-9F16-E2FBC3008B77}"/>
              </a:ext>
            </a:extLst>
          </p:cNvPr>
          <p:cNvGraphicFramePr>
            <a:graphicFrameLocks noGrp="1"/>
          </p:cNvGraphicFramePr>
          <p:nvPr/>
        </p:nvGraphicFramePr>
        <p:xfrm>
          <a:off x="1169988" y="3200400"/>
          <a:ext cx="10874375" cy="457200"/>
        </p:xfrm>
        <a:graphic>
          <a:graphicData uri="http://schemas.openxmlformats.org/drawingml/2006/table">
            <a:tbl>
              <a:tblPr firstRow="1" bandRow="1">
                <a:tableStyleId>{5C22544A-7EE6-4342-B048-85BDC9FD1C3A}</a:tableStyleId>
              </a:tblPr>
              <a:tblGrid>
                <a:gridCol w="1245787">
                  <a:extLst>
                    <a:ext uri="{9D8B030D-6E8A-4147-A177-3AD203B41FA5}">
                      <a16:colId xmlns:a16="http://schemas.microsoft.com/office/drawing/2014/main" val="1123063651"/>
                    </a:ext>
                  </a:extLst>
                </a:gridCol>
                <a:gridCol w="3312724">
                  <a:extLst>
                    <a:ext uri="{9D8B030D-6E8A-4147-A177-3AD203B41FA5}">
                      <a16:colId xmlns:a16="http://schemas.microsoft.com/office/drawing/2014/main" val="596055793"/>
                    </a:ext>
                  </a:extLst>
                </a:gridCol>
                <a:gridCol w="3597270">
                  <a:extLst>
                    <a:ext uri="{9D8B030D-6E8A-4147-A177-3AD203B41FA5}">
                      <a16:colId xmlns:a16="http://schemas.microsoft.com/office/drawing/2014/main" val="694042590"/>
                    </a:ext>
                  </a:extLst>
                </a:gridCol>
                <a:gridCol w="2718594">
                  <a:extLst>
                    <a:ext uri="{9D8B030D-6E8A-4147-A177-3AD203B41FA5}">
                      <a16:colId xmlns:a16="http://schemas.microsoft.com/office/drawing/2014/main" val="624646053"/>
                    </a:ext>
                  </a:extLst>
                </a:gridCol>
              </a:tblGrid>
              <a:tr h="370840">
                <a:tc>
                  <a:txBody>
                    <a:bodyPr/>
                    <a:lstStyle/>
                    <a:p>
                      <a:endParaRPr lang="en-GB" sz="1200" b="0" dirty="0">
                        <a:solidFill>
                          <a:schemeClr val="tx1"/>
                        </a:solidFill>
                        <a:latin typeface="+mj-lt"/>
                      </a:endParaRPr>
                    </a:p>
                  </a:txBody>
                  <a:tcPr marL="91450" marR="9145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a-DK" sz="1200" b="0" dirty="0" err="1">
                          <a:solidFill>
                            <a:schemeClr val="tx1"/>
                          </a:solidFill>
                          <a:latin typeface="+mj-lt"/>
                        </a:rPr>
                        <a:t>Increases</a:t>
                      </a:r>
                      <a:r>
                        <a:rPr lang="da-DK" sz="1200" b="0" dirty="0">
                          <a:solidFill>
                            <a:schemeClr val="tx1"/>
                          </a:solidFill>
                          <a:latin typeface="+mj-lt"/>
                        </a:rPr>
                        <a:t> in heavy </a:t>
                      </a:r>
                      <a:r>
                        <a:rPr lang="da-DK" sz="1200" b="0" dirty="0" err="1">
                          <a:solidFill>
                            <a:schemeClr val="tx1"/>
                          </a:solidFill>
                          <a:latin typeface="+mj-lt"/>
                        </a:rPr>
                        <a:t>rainfall</a:t>
                      </a:r>
                      <a:r>
                        <a:rPr lang="da-DK" sz="1200" b="0" dirty="0">
                          <a:solidFill>
                            <a:schemeClr val="tx1"/>
                          </a:solidFill>
                          <a:latin typeface="+mj-lt"/>
                        </a:rPr>
                        <a:t> events</a:t>
                      </a:r>
                      <a:endParaRPr lang="en-GB" sz="1200" b="0" dirty="0">
                        <a:solidFill>
                          <a:schemeClr val="tx1"/>
                        </a:solidFill>
                        <a:latin typeface="+mj-lt"/>
                      </a:endParaRPr>
                    </a:p>
                  </a:txBody>
                  <a:tcPr marL="91450" marR="9145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a-DK" sz="1200" b="0" kern="1200" dirty="0" err="1">
                          <a:solidFill>
                            <a:schemeClr val="tx1"/>
                          </a:solidFill>
                          <a:latin typeface="+mn-lt"/>
                          <a:ea typeface="+mn-ea"/>
                          <a:cs typeface="+mn-cs"/>
                        </a:rPr>
                        <a:t>Stronger</a:t>
                      </a:r>
                      <a:r>
                        <a:rPr lang="da-DK" sz="1200" b="0" kern="1200" dirty="0">
                          <a:solidFill>
                            <a:schemeClr val="tx1"/>
                          </a:solidFill>
                          <a:latin typeface="+mn-lt"/>
                          <a:ea typeface="+mn-ea"/>
                          <a:cs typeface="+mn-cs"/>
                        </a:rPr>
                        <a:t> </a:t>
                      </a:r>
                      <a:r>
                        <a:rPr lang="da-DK" sz="1200" b="0" kern="1200" dirty="0" err="1">
                          <a:solidFill>
                            <a:schemeClr val="tx1"/>
                          </a:solidFill>
                          <a:latin typeface="+mn-lt"/>
                          <a:ea typeface="+mn-ea"/>
                          <a:cs typeface="+mn-cs"/>
                        </a:rPr>
                        <a:t>increases</a:t>
                      </a:r>
                      <a:r>
                        <a:rPr lang="da-DK" sz="1200" b="0" kern="1200" dirty="0">
                          <a:solidFill>
                            <a:schemeClr val="tx1"/>
                          </a:solidFill>
                          <a:latin typeface="+mn-lt"/>
                          <a:ea typeface="+mn-ea"/>
                          <a:cs typeface="+mn-cs"/>
                        </a:rPr>
                        <a:t> in heavy </a:t>
                      </a:r>
                      <a:r>
                        <a:rPr lang="da-DK" sz="1200" b="0" kern="1200" dirty="0" err="1">
                          <a:solidFill>
                            <a:schemeClr val="tx1"/>
                          </a:solidFill>
                          <a:latin typeface="+mn-lt"/>
                          <a:ea typeface="+mn-ea"/>
                          <a:cs typeface="+mn-cs"/>
                        </a:rPr>
                        <a:t>rainfall</a:t>
                      </a:r>
                      <a:r>
                        <a:rPr lang="da-DK" sz="1200" b="0" kern="1200" dirty="0">
                          <a:solidFill>
                            <a:schemeClr val="tx1"/>
                          </a:solidFill>
                          <a:latin typeface="+mn-lt"/>
                          <a:ea typeface="+mn-ea"/>
                          <a:cs typeface="+mn-cs"/>
                        </a:rPr>
                        <a:t> events</a:t>
                      </a:r>
                      <a:endParaRPr lang="en-GB" sz="1200" b="0" dirty="0">
                        <a:solidFill>
                          <a:schemeClr val="tx1"/>
                        </a:solidFill>
                        <a:latin typeface="+mj-lt"/>
                      </a:endParaRPr>
                    </a:p>
                  </a:txBody>
                  <a:tcPr marL="91450" marR="9145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a-DK" sz="1200" b="0" kern="1200" dirty="0" err="1">
                          <a:solidFill>
                            <a:schemeClr val="tx1"/>
                          </a:solidFill>
                          <a:latin typeface="+mn-lt"/>
                          <a:ea typeface="+mn-ea"/>
                          <a:cs typeface="+mn-cs"/>
                        </a:rPr>
                        <a:t>Substantial</a:t>
                      </a:r>
                      <a:r>
                        <a:rPr lang="da-DK" sz="1200" b="0" kern="1200" dirty="0">
                          <a:solidFill>
                            <a:schemeClr val="tx1"/>
                          </a:solidFill>
                          <a:latin typeface="+mn-lt"/>
                          <a:ea typeface="+mn-ea"/>
                          <a:cs typeface="+mn-cs"/>
                        </a:rPr>
                        <a:t> </a:t>
                      </a:r>
                      <a:r>
                        <a:rPr lang="da-DK" sz="1200" b="0" kern="1200" dirty="0" err="1">
                          <a:solidFill>
                            <a:schemeClr val="tx1"/>
                          </a:solidFill>
                          <a:latin typeface="+mn-lt"/>
                          <a:ea typeface="+mn-ea"/>
                          <a:cs typeface="+mn-cs"/>
                        </a:rPr>
                        <a:t>increase</a:t>
                      </a:r>
                      <a:r>
                        <a:rPr lang="da-DK" sz="1200" b="0" kern="1200" dirty="0">
                          <a:solidFill>
                            <a:schemeClr val="tx1"/>
                          </a:solidFill>
                          <a:latin typeface="+mn-lt"/>
                          <a:ea typeface="+mn-ea"/>
                          <a:cs typeface="+mn-cs"/>
                        </a:rPr>
                        <a:t> in heavy </a:t>
                      </a:r>
                      <a:r>
                        <a:rPr lang="da-DK" sz="1200" b="0" kern="1200" dirty="0" err="1">
                          <a:solidFill>
                            <a:schemeClr val="tx1"/>
                          </a:solidFill>
                          <a:latin typeface="+mn-lt"/>
                          <a:ea typeface="+mn-ea"/>
                          <a:cs typeface="+mn-cs"/>
                        </a:rPr>
                        <a:t>rainfall</a:t>
                      </a:r>
                      <a:r>
                        <a:rPr lang="da-DK" sz="1200" b="0" kern="1200" dirty="0">
                          <a:solidFill>
                            <a:schemeClr val="tx1"/>
                          </a:solidFill>
                          <a:latin typeface="+mn-lt"/>
                          <a:ea typeface="+mn-ea"/>
                          <a:cs typeface="+mn-cs"/>
                        </a:rPr>
                        <a:t> events and high flow events</a:t>
                      </a:r>
                      <a:endParaRPr lang="en-GB" sz="1200" b="0" i="1" dirty="0">
                        <a:solidFill>
                          <a:schemeClr val="tx1"/>
                        </a:solidFill>
                        <a:latin typeface="+mj-lt"/>
                      </a:endParaRPr>
                    </a:p>
                  </a:txBody>
                  <a:tcPr marL="91450" marR="9145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6314689"/>
                  </a:ext>
                </a:extLst>
              </a:tr>
            </a:tbl>
          </a:graphicData>
        </a:graphic>
      </p:graphicFrame>
      <p:graphicFrame>
        <p:nvGraphicFramePr>
          <p:cNvPr id="28" name="Table 27">
            <a:extLst>
              <a:ext uri="{FF2B5EF4-FFF2-40B4-BE49-F238E27FC236}">
                <a16:creationId xmlns:a16="http://schemas.microsoft.com/office/drawing/2014/main" id="{EB1B06D8-B405-4744-8733-E35AE16BF008}"/>
              </a:ext>
            </a:extLst>
          </p:cNvPr>
          <p:cNvGraphicFramePr>
            <a:graphicFrameLocks noGrp="1"/>
          </p:cNvGraphicFramePr>
          <p:nvPr/>
        </p:nvGraphicFramePr>
        <p:xfrm>
          <a:off x="1173163" y="3900488"/>
          <a:ext cx="10872787" cy="457200"/>
        </p:xfrm>
        <a:graphic>
          <a:graphicData uri="http://schemas.openxmlformats.org/drawingml/2006/table">
            <a:tbl>
              <a:tblPr firstRow="1" bandRow="1">
                <a:tableStyleId>{5C22544A-7EE6-4342-B048-85BDC9FD1C3A}</a:tableStyleId>
              </a:tblPr>
              <a:tblGrid>
                <a:gridCol w="1245605">
                  <a:extLst>
                    <a:ext uri="{9D8B030D-6E8A-4147-A177-3AD203B41FA5}">
                      <a16:colId xmlns:a16="http://schemas.microsoft.com/office/drawing/2014/main" val="1123063651"/>
                    </a:ext>
                  </a:extLst>
                </a:gridCol>
                <a:gridCol w="3312240">
                  <a:extLst>
                    <a:ext uri="{9D8B030D-6E8A-4147-A177-3AD203B41FA5}">
                      <a16:colId xmlns:a16="http://schemas.microsoft.com/office/drawing/2014/main" val="596055793"/>
                    </a:ext>
                  </a:extLst>
                </a:gridCol>
                <a:gridCol w="3596745">
                  <a:extLst>
                    <a:ext uri="{9D8B030D-6E8A-4147-A177-3AD203B41FA5}">
                      <a16:colId xmlns:a16="http://schemas.microsoft.com/office/drawing/2014/main" val="694042590"/>
                    </a:ext>
                  </a:extLst>
                </a:gridCol>
                <a:gridCol w="2718197">
                  <a:extLst>
                    <a:ext uri="{9D8B030D-6E8A-4147-A177-3AD203B41FA5}">
                      <a16:colId xmlns:a16="http://schemas.microsoft.com/office/drawing/2014/main" val="624646053"/>
                    </a:ext>
                  </a:extLst>
                </a:gridCol>
              </a:tblGrid>
              <a:tr h="370840">
                <a:tc>
                  <a:txBody>
                    <a:bodyPr/>
                    <a:lstStyle/>
                    <a:p>
                      <a:endParaRPr lang="en-GB" sz="1200" b="0" dirty="0">
                        <a:solidFill>
                          <a:schemeClr val="tx1"/>
                        </a:solidFill>
                        <a:latin typeface="+mj-lt"/>
                      </a:endParaRPr>
                    </a:p>
                  </a:txBody>
                  <a:tcPr marL="91436" marR="9143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a-DK" sz="1200" b="0" dirty="0" err="1">
                          <a:solidFill>
                            <a:schemeClr val="tx1"/>
                          </a:solidFill>
                          <a:latin typeface="+mn-lt"/>
                        </a:rPr>
                        <a:t>Significant</a:t>
                      </a:r>
                      <a:r>
                        <a:rPr lang="da-DK" sz="1200" b="0" dirty="0">
                          <a:solidFill>
                            <a:schemeClr val="tx1"/>
                          </a:solidFill>
                          <a:latin typeface="+mn-lt"/>
                        </a:rPr>
                        <a:t> </a:t>
                      </a:r>
                      <a:r>
                        <a:rPr lang="da-DK" sz="1200" b="0" dirty="0" err="1">
                          <a:solidFill>
                            <a:schemeClr val="tx1"/>
                          </a:solidFill>
                          <a:latin typeface="+mn-lt"/>
                        </a:rPr>
                        <a:t>risks</a:t>
                      </a:r>
                      <a:r>
                        <a:rPr lang="da-DK" sz="1200" b="0" dirty="0">
                          <a:solidFill>
                            <a:schemeClr val="tx1"/>
                          </a:solidFill>
                          <a:latin typeface="+mn-lt"/>
                        </a:rPr>
                        <a:t> of </a:t>
                      </a:r>
                      <a:r>
                        <a:rPr lang="da-DK" sz="1200" b="0" dirty="0" err="1">
                          <a:solidFill>
                            <a:schemeClr val="tx1"/>
                          </a:solidFill>
                          <a:latin typeface="+mn-lt"/>
                        </a:rPr>
                        <a:t>crop</a:t>
                      </a:r>
                      <a:r>
                        <a:rPr lang="da-DK" sz="1200" b="0" dirty="0">
                          <a:solidFill>
                            <a:schemeClr val="tx1"/>
                          </a:solidFill>
                          <a:latin typeface="+mn-lt"/>
                        </a:rPr>
                        <a:t> </a:t>
                      </a:r>
                      <a:r>
                        <a:rPr lang="da-DK" sz="1200" b="0" dirty="0" err="1">
                          <a:solidFill>
                            <a:schemeClr val="tx1"/>
                          </a:solidFill>
                          <a:latin typeface="+mn-lt"/>
                        </a:rPr>
                        <a:t>yield</a:t>
                      </a:r>
                      <a:r>
                        <a:rPr lang="da-DK" sz="1200" b="0" dirty="0">
                          <a:solidFill>
                            <a:schemeClr val="tx1"/>
                          </a:solidFill>
                          <a:latin typeface="+mn-lt"/>
                        </a:rPr>
                        <a:t> </a:t>
                      </a:r>
                      <a:r>
                        <a:rPr lang="da-DK" sz="1200" b="0" dirty="0" err="1">
                          <a:solidFill>
                            <a:schemeClr val="tx1"/>
                          </a:solidFill>
                          <a:latin typeface="+mn-lt"/>
                        </a:rPr>
                        <a:t>reductions</a:t>
                      </a:r>
                      <a:r>
                        <a:rPr lang="da-DK" sz="1200" b="0" dirty="0">
                          <a:solidFill>
                            <a:schemeClr val="tx1"/>
                          </a:solidFill>
                          <a:latin typeface="+mn-lt"/>
                        </a:rPr>
                        <a:t> </a:t>
                      </a:r>
                      <a:r>
                        <a:rPr lang="da-DK" sz="1200" b="0" i="1" dirty="0" err="1">
                          <a:solidFill>
                            <a:schemeClr val="tx1"/>
                          </a:solidFill>
                          <a:latin typeface="+mn-lt"/>
                        </a:rPr>
                        <a:t>avoided</a:t>
                      </a:r>
                      <a:endParaRPr lang="en-GB" sz="1200" b="0" i="1" dirty="0">
                        <a:solidFill>
                          <a:schemeClr val="tx1"/>
                        </a:solidFill>
                        <a:latin typeface="+mn-lt"/>
                      </a:endParaRPr>
                    </a:p>
                  </a:txBody>
                  <a:tcPr marL="91436" marR="9143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a-DK" sz="1200" b="0" kern="1200" dirty="0">
                          <a:solidFill>
                            <a:schemeClr val="tx1"/>
                          </a:solidFill>
                          <a:latin typeface="+mn-lt"/>
                          <a:ea typeface="+mn-ea"/>
                          <a:cs typeface="+mn-cs"/>
                        </a:rPr>
                        <a:t>33% </a:t>
                      </a:r>
                      <a:r>
                        <a:rPr lang="da-DK" sz="1200" b="0" kern="1200" dirty="0" err="1">
                          <a:solidFill>
                            <a:schemeClr val="tx1"/>
                          </a:solidFill>
                          <a:latin typeface="+mn-lt"/>
                          <a:ea typeface="+mn-ea"/>
                          <a:cs typeface="+mn-cs"/>
                        </a:rPr>
                        <a:t>decline</a:t>
                      </a:r>
                      <a:r>
                        <a:rPr lang="da-DK" sz="1200" b="0" kern="1200" dirty="0">
                          <a:solidFill>
                            <a:schemeClr val="tx1"/>
                          </a:solidFill>
                          <a:latin typeface="+mn-lt"/>
                          <a:ea typeface="+mn-ea"/>
                          <a:cs typeface="+mn-cs"/>
                        </a:rPr>
                        <a:t> in per </a:t>
                      </a:r>
                      <a:r>
                        <a:rPr lang="da-DK" sz="1200" b="0" kern="1200" dirty="0" err="1">
                          <a:solidFill>
                            <a:schemeClr val="tx1"/>
                          </a:solidFill>
                          <a:latin typeface="+mn-lt"/>
                          <a:ea typeface="+mn-ea"/>
                          <a:cs typeface="+mn-cs"/>
                        </a:rPr>
                        <a:t>capita</a:t>
                      </a:r>
                      <a:r>
                        <a:rPr lang="da-DK" sz="1200" b="0" kern="1200" dirty="0">
                          <a:solidFill>
                            <a:schemeClr val="tx1"/>
                          </a:solidFill>
                          <a:latin typeface="+mn-lt"/>
                          <a:ea typeface="+mn-ea"/>
                          <a:cs typeface="+mn-cs"/>
                        </a:rPr>
                        <a:t> </a:t>
                      </a:r>
                      <a:r>
                        <a:rPr lang="da-DK" sz="1200" b="0" kern="1200" dirty="0" err="1">
                          <a:solidFill>
                            <a:schemeClr val="tx1"/>
                          </a:solidFill>
                          <a:latin typeface="+mn-lt"/>
                          <a:ea typeface="+mn-ea"/>
                          <a:cs typeface="+mn-cs"/>
                        </a:rPr>
                        <a:t>crop</a:t>
                      </a:r>
                      <a:r>
                        <a:rPr lang="da-DK" sz="1200" b="0" kern="1200" dirty="0">
                          <a:solidFill>
                            <a:schemeClr val="tx1"/>
                          </a:solidFill>
                          <a:latin typeface="+mn-lt"/>
                          <a:ea typeface="+mn-ea"/>
                          <a:cs typeface="+mn-cs"/>
                        </a:rPr>
                        <a:t> </a:t>
                      </a:r>
                      <a:r>
                        <a:rPr lang="da-DK" sz="1200" b="0" kern="1200" dirty="0" err="1">
                          <a:solidFill>
                            <a:schemeClr val="tx1"/>
                          </a:solidFill>
                          <a:latin typeface="+mn-lt"/>
                          <a:ea typeface="+mn-ea"/>
                          <a:cs typeface="+mn-cs"/>
                        </a:rPr>
                        <a:t>production</a:t>
                      </a:r>
                      <a:endParaRPr lang="da-DK" sz="1200" b="0" kern="1200" dirty="0">
                        <a:solidFill>
                          <a:schemeClr val="tx1"/>
                        </a:solidFill>
                        <a:latin typeface="+mn-lt"/>
                        <a:ea typeface="+mn-ea"/>
                        <a:cs typeface="+mn-cs"/>
                      </a:endParaRPr>
                    </a:p>
                    <a:p>
                      <a:r>
                        <a:rPr lang="da-DK" sz="1200" b="0" kern="1200" dirty="0">
                          <a:solidFill>
                            <a:schemeClr val="tx1"/>
                          </a:solidFill>
                          <a:latin typeface="+mn-lt"/>
                          <a:ea typeface="+mn-ea"/>
                          <a:cs typeface="+mn-cs"/>
                        </a:rPr>
                        <a:t>(</a:t>
                      </a:r>
                      <a:r>
                        <a:rPr lang="da-DK" sz="1200" b="0" i="1" kern="1200" dirty="0">
                          <a:solidFill>
                            <a:schemeClr val="tx1"/>
                          </a:solidFill>
                          <a:latin typeface="+mn-lt"/>
                          <a:ea typeface="+mn-ea"/>
                          <a:cs typeface="+mn-cs"/>
                        </a:rPr>
                        <a:t>medium </a:t>
                      </a:r>
                      <a:r>
                        <a:rPr lang="da-DK" sz="1200" b="0" i="1" kern="1200" dirty="0" err="1">
                          <a:solidFill>
                            <a:schemeClr val="tx1"/>
                          </a:solidFill>
                          <a:latin typeface="+mn-lt"/>
                          <a:ea typeface="+mn-ea"/>
                          <a:cs typeface="+mn-cs"/>
                        </a:rPr>
                        <a:t>confidence</a:t>
                      </a:r>
                      <a:r>
                        <a:rPr lang="da-DK" sz="1200" b="0" kern="1200" dirty="0">
                          <a:solidFill>
                            <a:schemeClr val="tx1"/>
                          </a:solidFill>
                          <a:latin typeface="+mn-lt"/>
                          <a:ea typeface="+mn-ea"/>
                          <a:cs typeface="+mn-cs"/>
                        </a:rPr>
                        <a:t>)</a:t>
                      </a:r>
                      <a:endParaRPr lang="en-GB" sz="1200" b="0" dirty="0">
                        <a:solidFill>
                          <a:schemeClr val="tx1"/>
                        </a:solidFill>
                        <a:latin typeface="+mj-lt"/>
                      </a:endParaRPr>
                    </a:p>
                  </a:txBody>
                  <a:tcPr marL="91436" marR="9143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a-DK" sz="1200" b="0" kern="1200" dirty="0" err="1">
                          <a:solidFill>
                            <a:schemeClr val="tx1"/>
                          </a:solidFill>
                          <a:latin typeface="+mn-lt"/>
                          <a:ea typeface="+mn-ea"/>
                          <a:cs typeface="+mn-cs"/>
                        </a:rPr>
                        <a:t>Substantial</a:t>
                      </a:r>
                      <a:r>
                        <a:rPr lang="da-DK" sz="1200" b="0" kern="1200" dirty="0">
                          <a:solidFill>
                            <a:schemeClr val="tx1"/>
                          </a:solidFill>
                          <a:latin typeface="+mn-lt"/>
                          <a:ea typeface="+mn-ea"/>
                          <a:cs typeface="+mn-cs"/>
                        </a:rPr>
                        <a:t> </a:t>
                      </a:r>
                      <a:r>
                        <a:rPr lang="da-DK" sz="1200" b="0" kern="1200" dirty="0" err="1">
                          <a:solidFill>
                            <a:schemeClr val="tx1"/>
                          </a:solidFill>
                          <a:latin typeface="+mn-lt"/>
                          <a:ea typeface="+mn-ea"/>
                          <a:cs typeface="+mn-cs"/>
                        </a:rPr>
                        <a:t>reductions</a:t>
                      </a:r>
                      <a:r>
                        <a:rPr lang="da-DK" sz="1200" b="0" kern="1200" dirty="0">
                          <a:solidFill>
                            <a:schemeClr val="tx1"/>
                          </a:solidFill>
                          <a:latin typeface="+mn-lt"/>
                          <a:ea typeface="+mn-ea"/>
                          <a:cs typeface="+mn-cs"/>
                        </a:rPr>
                        <a:t> in </a:t>
                      </a:r>
                      <a:r>
                        <a:rPr lang="da-DK" sz="1200" b="0" kern="1200" dirty="0" err="1">
                          <a:solidFill>
                            <a:schemeClr val="tx1"/>
                          </a:solidFill>
                          <a:latin typeface="+mn-lt"/>
                          <a:ea typeface="+mn-ea"/>
                          <a:cs typeface="+mn-cs"/>
                        </a:rPr>
                        <a:t>crop</a:t>
                      </a:r>
                      <a:r>
                        <a:rPr lang="da-DK" sz="1200" b="0" kern="1200" dirty="0">
                          <a:solidFill>
                            <a:schemeClr val="tx1"/>
                          </a:solidFill>
                          <a:latin typeface="+mn-lt"/>
                          <a:ea typeface="+mn-ea"/>
                          <a:cs typeface="+mn-cs"/>
                        </a:rPr>
                        <a:t> </a:t>
                      </a:r>
                      <a:r>
                        <a:rPr lang="da-DK" sz="1200" b="0" kern="1200" dirty="0" err="1">
                          <a:solidFill>
                            <a:schemeClr val="tx1"/>
                          </a:solidFill>
                          <a:latin typeface="+mn-lt"/>
                          <a:ea typeface="+mn-ea"/>
                          <a:cs typeface="+mn-cs"/>
                        </a:rPr>
                        <a:t>yields</a:t>
                      </a:r>
                      <a:endParaRPr lang="en-GB" sz="1200" b="0" i="1" dirty="0">
                        <a:solidFill>
                          <a:schemeClr val="tx1"/>
                        </a:solidFill>
                        <a:latin typeface="+mj-lt"/>
                      </a:endParaRPr>
                    </a:p>
                  </a:txBody>
                  <a:tcPr marL="91436" marR="9143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6314689"/>
                  </a:ext>
                </a:extLst>
              </a:tr>
            </a:tbl>
          </a:graphicData>
        </a:graphic>
      </p:graphicFrame>
      <p:graphicFrame>
        <p:nvGraphicFramePr>
          <p:cNvPr id="29" name="Table 28">
            <a:extLst>
              <a:ext uri="{FF2B5EF4-FFF2-40B4-BE49-F238E27FC236}">
                <a16:creationId xmlns:a16="http://schemas.microsoft.com/office/drawing/2014/main" id="{4C4CB880-3B85-4C56-AD91-9F38BAE9CCC4}"/>
              </a:ext>
            </a:extLst>
          </p:cNvPr>
          <p:cNvGraphicFramePr>
            <a:graphicFrameLocks noGrp="1"/>
          </p:cNvGraphicFramePr>
          <p:nvPr/>
        </p:nvGraphicFramePr>
        <p:xfrm>
          <a:off x="1174750" y="4611688"/>
          <a:ext cx="10872787" cy="457200"/>
        </p:xfrm>
        <a:graphic>
          <a:graphicData uri="http://schemas.openxmlformats.org/drawingml/2006/table">
            <a:tbl>
              <a:tblPr firstRow="1" bandRow="1">
                <a:tableStyleId>{5C22544A-7EE6-4342-B048-85BDC9FD1C3A}</a:tableStyleId>
              </a:tblPr>
              <a:tblGrid>
                <a:gridCol w="1245605">
                  <a:extLst>
                    <a:ext uri="{9D8B030D-6E8A-4147-A177-3AD203B41FA5}">
                      <a16:colId xmlns:a16="http://schemas.microsoft.com/office/drawing/2014/main" val="1123063651"/>
                    </a:ext>
                  </a:extLst>
                </a:gridCol>
                <a:gridCol w="3312240">
                  <a:extLst>
                    <a:ext uri="{9D8B030D-6E8A-4147-A177-3AD203B41FA5}">
                      <a16:colId xmlns:a16="http://schemas.microsoft.com/office/drawing/2014/main" val="596055793"/>
                    </a:ext>
                  </a:extLst>
                </a:gridCol>
                <a:gridCol w="3596745">
                  <a:extLst>
                    <a:ext uri="{9D8B030D-6E8A-4147-A177-3AD203B41FA5}">
                      <a16:colId xmlns:a16="http://schemas.microsoft.com/office/drawing/2014/main" val="694042590"/>
                    </a:ext>
                  </a:extLst>
                </a:gridCol>
                <a:gridCol w="2718197">
                  <a:extLst>
                    <a:ext uri="{9D8B030D-6E8A-4147-A177-3AD203B41FA5}">
                      <a16:colId xmlns:a16="http://schemas.microsoft.com/office/drawing/2014/main" val="624646053"/>
                    </a:ext>
                  </a:extLst>
                </a:gridCol>
              </a:tblGrid>
              <a:tr h="370840">
                <a:tc>
                  <a:txBody>
                    <a:bodyPr/>
                    <a:lstStyle/>
                    <a:p>
                      <a:r>
                        <a:rPr lang="da-DK" sz="1200" b="0" dirty="0">
                          <a:solidFill>
                            <a:schemeClr val="tx1"/>
                          </a:solidFill>
                          <a:latin typeface="+mn-lt"/>
                        </a:rPr>
                        <a:t>West Africa &amp; Sahel</a:t>
                      </a:r>
                      <a:endParaRPr lang="en-GB" sz="1200" b="0" dirty="0">
                        <a:solidFill>
                          <a:schemeClr val="tx1"/>
                        </a:solidFill>
                        <a:latin typeface="+mn-lt"/>
                      </a:endParaRPr>
                    </a:p>
                  </a:txBody>
                  <a:tcPr marL="91436" marR="9143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a-DK" sz="1200" b="0" dirty="0" err="1">
                          <a:solidFill>
                            <a:schemeClr val="tx1"/>
                          </a:solidFill>
                          <a:latin typeface="+mn-lt"/>
                        </a:rPr>
                        <a:t>Reduced</a:t>
                      </a:r>
                      <a:r>
                        <a:rPr lang="da-DK" sz="1200" b="0" dirty="0">
                          <a:solidFill>
                            <a:schemeClr val="tx1"/>
                          </a:solidFill>
                          <a:latin typeface="+mn-lt"/>
                        </a:rPr>
                        <a:t> </a:t>
                      </a:r>
                      <a:r>
                        <a:rPr lang="da-DK" sz="1200" b="0" dirty="0" err="1">
                          <a:solidFill>
                            <a:schemeClr val="tx1"/>
                          </a:solidFill>
                          <a:latin typeface="+mn-lt"/>
                        </a:rPr>
                        <a:t>maize</a:t>
                      </a:r>
                      <a:r>
                        <a:rPr lang="da-DK" sz="1200" b="0" dirty="0">
                          <a:solidFill>
                            <a:schemeClr val="tx1"/>
                          </a:solidFill>
                          <a:latin typeface="+mn-lt"/>
                        </a:rPr>
                        <a:t> &amp; sorghum </a:t>
                      </a:r>
                      <a:r>
                        <a:rPr lang="da-DK" sz="1200" b="0" dirty="0" err="1">
                          <a:solidFill>
                            <a:schemeClr val="tx1"/>
                          </a:solidFill>
                          <a:latin typeface="+mn-lt"/>
                        </a:rPr>
                        <a:t>production</a:t>
                      </a:r>
                      <a:r>
                        <a:rPr lang="da-DK" sz="1200" b="0" dirty="0">
                          <a:solidFill>
                            <a:schemeClr val="tx1"/>
                          </a:solidFill>
                          <a:latin typeface="+mn-lt"/>
                        </a:rPr>
                        <a:t>;</a:t>
                      </a:r>
                    </a:p>
                    <a:p>
                      <a:r>
                        <a:rPr lang="da-DK" sz="1200" b="0" dirty="0" err="1">
                          <a:solidFill>
                            <a:schemeClr val="tx1"/>
                          </a:solidFill>
                          <a:latin typeface="+mn-lt"/>
                        </a:rPr>
                        <a:t>maize</a:t>
                      </a:r>
                      <a:r>
                        <a:rPr lang="da-DK" sz="1200" b="0" dirty="0">
                          <a:solidFill>
                            <a:schemeClr val="tx1"/>
                          </a:solidFill>
                          <a:latin typeface="+mn-lt"/>
                        </a:rPr>
                        <a:t> </a:t>
                      </a:r>
                      <a:r>
                        <a:rPr lang="da-DK" sz="1200" b="0" dirty="0" err="1">
                          <a:solidFill>
                            <a:schemeClr val="tx1"/>
                          </a:solidFill>
                          <a:latin typeface="+mn-lt"/>
                        </a:rPr>
                        <a:t>possibly</a:t>
                      </a:r>
                      <a:r>
                        <a:rPr lang="da-DK" sz="1200" b="0" dirty="0">
                          <a:solidFill>
                            <a:schemeClr val="tx1"/>
                          </a:solidFill>
                          <a:latin typeface="+mn-lt"/>
                        </a:rPr>
                        <a:t> by </a:t>
                      </a:r>
                      <a:r>
                        <a:rPr lang="da-DK" sz="1200" b="0" dirty="0" err="1">
                          <a:solidFill>
                            <a:schemeClr val="tx1"/>
                          </a:solidFill>
                          <a:latin typeface="+mn-lt"/>
                        </a:rPr>
                        <a:t>reduced</a:t>
                      </a:r>
                      <a:r>
                        <a:rPr lang="da-DK" sz="1200" b="0" dirty="0">
                          <a:solidFill>
                            <a:schemeClr val="tx1"/>
                          </a:solidFill>
                          <a:latin typeface="+mn-lt"/>
                        </a:rPr>
                        <a:t> 40%</a:t>
                      </a:r>
                      <a:endParaRPr lang="en-GB" sz="1200" b="0" i="1" dirty="0">
                        <a:solidFill>
                          <a:schemeClr val="tx1"/>
                        </a:solidFill>
                        <a:latin typeface="+mn-lt"/>
                      </a:endParaRPr>
                    </a:p>
                  </a:txBody>
                  <a:tcPr marL="91436" marR="9143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a-DK" sz="1200" b="0" kern="1200" dirty="0">
                          <a:solidFill>
                            <a:schemeClr val="tx1"/>
                          </a:solidFill>
                          <a:latin typeface="+mn-lt"/>
                          <a:ea typeface="+mn-ea"/>
                          <a:cs typeface="+mn-cs"/>
                        </a:rPr>
                        <a:t>Negative </a:t>
                      </a:r>
                      <a:r>
                        <a:rPr lang="da-DK" sz="1200" b="0" kern="1200" dirty="0" err="1">
                          <a:solidFill>
                            <a:schemeClr val="tx1"/>
                          </a:solidFill>
                          <a:latin typeface="+mn-lt"/>
                          <a:ea typeface="+mn-ea"/>
                          <a:cs typeface="+mn-cs"/>
                        </a:rPr>
                        <a:t>impacts</a:t>
                      </a:r>
                      <a:r>
                        <a:rPr lang="da-DK" sz="1200" b="0" kern="1200" dirty="0">
                          <a:solidFill>
                            <a:schemeClr val="tx1"/>
                          </a:solidFill>
                          <a:latin typeface="+mn-lt"/>
                          <a:ea typeface="+mn-ea"/>
                          <a:cs typeface="+mn-cs"/>
                        </a:rPr>
                        <a:t> on </a:t>
                      </a:r>
                      <a:r>
                        <a:rPr lang="da-DK" sz="1200" b="0" kern="1200" dirty="0" err="1">
                          <a:solidFill>
                            <a:schemeClr val="tx1"/>
                          </a:solidFill>
                          <a:latin typeface="+mn-lt"/>
                          <a:ea typeface="+mn-ea"/>
                          <a:cs typeface="+mn-cs"/>
                        </a:rPr>
                        <a:t>maize</a:t>
                      </a:r>
                      <a:r>
                        <a:rPr lang="da-DK" sz="1200" b="0" kern="1200" dirty="0">
                          <a:solidFill>
                            <a:schemeClr val="tx1"/>
                          </a:solidFill>
                          <a:latin typeface="+mn-lt"/>
                          <a:ea typeface="+mn-ea"/>
                          <a:cs typeface="+mn-cs"/>
                        </a:rPr>
                        <a:t> and sorghum </a:t>
                      </a:r>
                      <a:r>
                        <a:rPr lang="da-DK" sz="1200" b="0" kern="1200" dirty="0" err="1">
                          <a:solidFill>
                            <a:schemeClr val="tx1"/>
                          </a:solidFill>
                          <a:latin typeface="+mn-lt"/>
                          <a:ea typeface="+mn-ea"/>
                          <a:cs typeface="+mn-cs"/>
                        </a:rPr>
                        <a:t>producrion</a:t>
                      </a:r>
                      <a:r>
                        <a:rPr lang="da-DK" sz="1200" b="0" kern="1200" dirty="0">
                          <a:solidFill>
                            <a:schemeClr val="tx1"/>
                          </a:solidFill>
                          <a:latin typeface="+mn-lt"/>
                          <a:ea typeface="+mn-ea"/>
                          <a:cs typeface="+mn-cs"/>
                        </a:rPr>
                        <a:t> </a:t>
                      </a:r>
                      <a:r>
                        <a:rPr lang="da-DK" sz="1200" b="0" i="1" kern="1200" dirty="0" err="1">
                          <a:solidFill>
                            <a:schemeClr val="tx1"/>
                          </a:solidFill>
                          <a:latin typeface="+mn-lt"/>
                          <a:ea typeface="+mn-ea"/>
                          <a:cs typeface="+mn-cs"/>
                        </a:rPr>
                        <a:t>likely</a:t>
                      </a:r>
                      <a:r>
                        <a:rPr lang="da-DK" sz="1200" b="0" kern="1200" dirty="0">
                          <a:solidFill>
                            <a:schemeClr val="tx1"/>
                          </a:solidFill>
                          <a:latin typeface="+mn-lt"/>
                          <a:ea typeface="+mn-ea"/>
                          <a:cs typeface="+mn-cs"/>
                        </a:rPr>
                        <a:t> </a:t>
                      </a:r>
                      <a:r>
                        <a:rPr lang="da-DK" sz="1200" b="0" kern="1200" dirty="0" err="1">
                          <a:solidFill>
                            <a:schemeClr val="tx1"/>
                          </a:solidFill>
                          <a:latin typeface="+mn-lt"/>
                          <a:ea typeface="+mn-ea"/>
                          <a:cs typeface="+mn-cs"/>
                        </a:rPr>
                        <a:t>larger</a:t>
                      </a:r>
                      <a:r>
                        <a:rPr lang="da-DK" sz="1200" b="0" kern="1200" dirty="0">
                          <a:solidFill>
                            <a:schemeClr val="tx1"/>
                          </a:solidFill>
                          <a:latin typeface="+mn-lt"/>
                          <a:ea typeface="+mn-ea"/>
                          <a:cs typeface="+mn-cs"/>
                        </a:rPr>
                        <a:t> </a:t>
                      </a:r>
                      <a:r>
                        <a:rPr lang="da-DK" sz="1200" b="0" kern="1200" dirty="0" err="1">
                          <a:solidFill>
                            <a:schemeClr val="tx1"/>
                          </a:solidFill>
                          <a:latin typeface="+mn-lt"/>
                          <a:ea typeface="+mn-ea"/>
                          <a:cs typeface="+mn-cs"/>
                        </a:rPr>
                        <a:t>than</a:t>
                      </a:r>
                      <a:r>
                        <a:rPr lang="da-DK" sz="1200" b="0" kern="1200" dirty="0">
                          <a:solidFill>
                            <a:schemeClr val="tx1"/>
                          </a:solidFill>
                          <a:latin typeface="+mn-lt"/>
                          <a:ea typeface="+mn-ea"/>
                          <a:cs typeface="+mn-cs"/>
                        </a:rPr>
                        <a:t> at </a:t>
                      </a:r>
                      <a:r>
                        <a:rPr lang="da-DK" sz="1200" b="0" dirty="0">
                          <a:solidFill>
                            <a:schemeClr val="tx1"/>
                          </a:solidFill>
                          <a:latin typeface="+mn-lt"/>
                        </a:rPr>
                        <a:t>1.5°C</a:t>
                      </a:r>
                      <a:endParaRPr lang="en-GB" sz="1200" b="0" dirty="0">
                        <a:solidFill>
                          <a:schemeClr val="tx1"/>
                        </a:solidFill>
                        <a:latin typeface="+mn-lt"/>
                      </a:endParaRPr>
                    </a:p>
                  </a:txBody>
                  <a:tcPr marL="91436" marR="9143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a-DK" sz="1200" b="0" kern="1200" dirty="0">
                          <a:solidFill>
                            <a:schemeClr val="tx1"/>
                          </a:solidFill>
                          <a:latin typeface="+mn-lt"/>
                          <a:ea typeface="+mn-ea"/>
                          <a:cs typeface="+mn-cs"/>
                        </a:rPr>
                        <a:t>Major regional food </a:t>
                      </a:r>
                      <a:r>
                        <a:rPr lang="da-DK" sz="1200" b="0" kern="1200" dirty="0" err="1">
                          <a:solidFill>
                            <a:schemeClr val="tx1"/>
                          </a:solidFill>
                          <a:latin typeface="+mn-lt"/>
                          <a:ea typeface="+mn-ea"/>
                          <a:cs typeface="+mn-cs"/>
                        </a:rPr>
                        <a:t>insecurities</a:t>
                      </a:r>
                      <a:endParaRPr lang="da-DK" sz="1200" b="0" kern="1200" dirty="0">
                        <a:solidFill>
                          <a:schemeClr val="tx1"/>
                        </a:solidFill>
                        <a:latin typeface="+mn-lt"/>
                        <a:ea typeface="+mn-ea"/>
                        <a:cs typeface="+mn-cs"/>
                      </a:endParaRPr>
                    </a:p>
                    <a:p>
                      <a:r>
                        <a:rPr lang="da-DK" sz="1200" b="0" i="1" kern="1200" dirty="0">
                          <a:solidFill>
                            <a:schemeClr val="tx1"/>
                          </a:solidFill>
                          <a:latin typeface="+mn-lt"/>
                          <a:ea typeface="+mn-ea"/>
                          <a:cs typeface="+mn-cs"/>
                        </a:rPr>
                        <a:t>(medium </a:t>
                      </a:r>
                      <a:r>
                        <a:rPr lang="da-DK" sz="1200" b="0" i="1" kern="1200" dirty="0" err="1">
                          <a:solidFill>
                            <a:schemeClr val="tx1"/>
                          </a:solidFill>
                          <a:latin typeface="+mn-lt"/>
                          <a:ea typeface="+mn-ea"/>
                          <a:cs typeface="+mn-cs"/>
                        </a:rPr>
                        <a:t>confidence</a:t>
                      </a:r>
                      <a:r>
                        <a:rPr lang="da-DK" sz="1200" b="0" i="1" kern="1200" dirty="0">
                          <a:solidFill>
                            <a:schemeClr val="tx1"/>
                          </a:solidFill>
                          <a:latin typeface="+mn-lt"/>
                          <a:ea typeface="+mn-ea"/>
                          <a:cs typeface="+mn-cs"/>
                        </a:rPr>
                        <a:t>)</a:t>
                      </a:r>
                      <a:endParaRPr lang="en-GB" sz="1200" b="0" i="1" dirty="0">
                        <a:solidFill>
                          <a:schemeClr val="tx1"/>
                        </a:solidFill>
                        <a:latin typeface="+mn-lt"/>
                      </a:endParaRPr>
                    </a:p>
                  </a:txBody>
                  <a:tcPr marL="91436" marR="91436">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6314689"/>
                  </a:ext>
                </a:extLst>
              </a:tr>
            </a:tbl>
          </a:graphicData>
        </a:graphic>
      </p:graphicFrame>
      <p:graphicFrame>
        <p:nvGraphicFramePr>
          <p:cNvPr id="32" name="Table 31">
            <a:extLst>
              <a:ext uri="{FF2B5EF4-FFF2-40B4-BE49-F238E27FC236}">
                <a16:creationId xmlns:a16="http://schemas.microsoft.com/office/drawing/2014/main" id="{64B3ACCA-3DE6-4EC7-A1E1-2377C621719E}"/>
              </a:ext>
            </a:extLst>
          </p:cNvPr>
          <p:cNvGraphicFramePr>
            <a:graphicFrameLocks noGrp="1"/>
          </p:cNvGraphicFramePr>
          <p:nvPr/>
        </p:nvGraphicFramePr>
        <p:xfrm>
          <a:off x="1174750" y="5341938"/>
          <a:ext cx="10872787" cy="371475"/>
        </p:xfrm>
        <a:graphic>
          <a:graphicData uri="http://schemas.openxmlformats.org/drawingml/2006/table">
            <a:tbl>
              <a:tblPr firstRow="1" bandRow="1">
                <a:tableStyleId>{5C22544A-7EE6-4342-B048-85BDC9FD1C3A}</a:tableStyleId>
              </a:tblPr>
              <a:tblGrid>
                <a:gridCol w="1245605">
                  <a:extLst>
                    <a:ext uri="{9D8B030D-6E8A-4147-A177-3AD203B41FA5}">
                      <a16:colId xmlns:a16="http://schemas.microsoft.com/office/drawing/2014/main" val="1123063651"/>
                    </a:ext>
                  </a:extLst>
                </a:gridCol>
                <a:gridCol w="3312240">
                  <a:extLst>
                    <a:ext uri="{9D8B030D-6E8A-4147-A177-3AD203B41FA5}">
                      <a16:colId xmlns:a16="http://schemas.microsoft.com/office/drawing/2014/main" val="596055793"/>
                    </a:ext>
                  </a:extLst>
                </a:gridCol>
                <a:gridCol w="3596745">
                  <a:extLst>
                    <a:ext uri="{9D8B030D-6E8A-4147-A177-3AD203B41FA5}">
                      <a16:colId xmlns:a16="http://schemas.microsoft.com/office/drawing/2014/main" val="694042590"/>
                    </a:ext>
                  </a:extLst>
                </a:gridCol>
                <a:gridCol w="2718197">
                  <a:extLst>
                    <a:ext uri="{9D8B030D-6E8A-4147-A177-3AD203B41FA5}">
                      <a16:colId xmlns:a16="http://schemas.microsoft.com/office/drawing/2014/main" val="624646053"/>
                    </a:ext>
                  </a:extLst>
                </a:gridCol>
              </a:tblGrid>
              <a:tr h="371475">
                <a:tc>
                  <a:txBody>
                    <a:bodyPr/>
                    <a:lstStyle/>
                    <a:p>
                      <a:endParaRPr lang="en-GB" sz="1200" b="0" dirty="0">
                        <a:solidFill>
                          <a:schemeClr val="tx1"/>
                        </a:solidFill>
                        <a:latin typeface="+mn-lt"/>
                      </a:endParaRPr>
                    </a:p>
                  </a:txBody>
                  <a:tcPr marL="91436" marR="91436" marT="45798" marB="4579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a-DK" sz="1200" b="0" dirty="0" err="1">
                          <a:solidFill>
                            <a:schemeClr val="tx1"/>
                          </a:solidFill>
                          <a:latin typeface="+mn-lt"/>
                        </a:rPr>
                        <a:t>Increased</a:t>
                      </a:r>
                      <a:r>
                        <a:rPr lang="da-DK" sz="1200" b="0" dirty="0">
                          <a:solidFill>
                            <a:schemeClr val="tx1"/>
                          </a:solidFill>
                          <a:latin typeface="+mn-lt"/>
                        </a:rPr>
                        <a:t> </a:t>
                      </a:r>
                      <a:r>
                        <a:rPr lang="da-DK" sz="1200" b="0" dirty="0" err="1">
                          <a:solidFill>
                            <a:schemeClr val="tx1"/>
                          </a:solidFill>
                          <a:latin typeface="+mn-lt"/>
                        </a:rPr>
                        <a:t>risks</a:t>
                      </a:r>
                      <a:r>
                        <a:rPr lang="da-DK" sz="1200" b="0" dirty="0">
                          <a:solidFill>
                            <a:schemeClr val="tx1"/>
                          </a:solidFill>
                          <a:latin typeface="+mn-lt"/>
                        </a:rPr>
                        <a:t> for under-</a:t>
                      </a:r>
                      <a:r>
                        <a:rPr lang="da-DK" sz="1200" b="0" dirty="0" err="1">
                          <a:solidFill>
                            <a:schemeClr val="tx1"/>
                          </a:solidFill>
                          <a:latin typeface="+mn-lt"/>
                        </a:rPr>
                        <a:t>nutrition</a:t>
                      </a:r>
                      <a:endParaRPr lang="en-GB" sz="1200" b="0" i="1" dirty="0">
                        <a:solidFill>
                          <a:schemeClr val="tx1"/>
                        </a:solidFill>
                        <a:latin typeface="+mn-lt"/>
                      </a:endParaRPr>
                    </a:p>
                  </a:txBody>
                  <a:tcPr marL="91436" marR="91436" marT="45798" marB="4579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a-DK" sz="1200" b="0" kern="1200" dirty="0" err="1">
                          <a:solidFill>
                            <a:schemeClr val="tx1"/>
                          </a:solidFill>
                          <a:latin typeface="+mn-lt"/>
                          <a:ea typeface="+mn-ea"/>
                          <a:cs typeface="+mn-cs"/>
                        </a:rPr>
                        <a:t>Higher</a:t>
                      </a:r>
                      <a:r>
                        <a:rPr lang="da-DK" sz="1200" b="0" kern="1200" dirty="0">
                          <a:solidFill>
                            <a:schemeClr val="tx1"/>
                          </a:solidFill>
                          <a:latin typeface="+mn-lt"/>
                          <a:ea typeface="+mn-ea"/>
                          <a:cs typeface="+mn-cs"/>
                        </a:rPr>
                        <a:t> </a:t>
                      </a:r>
                      <a:r>
                        <a:rPr lang="da-DK" sz="1200" b="0" kern="1200" dirty="0" err="1">
                          <a:solidFill>
                            <a:schemeClr val="tx1"/>
                          </a:solidFill>
                          <a:latin typeface="+mn-lt"/>
                          <a:ea typeface="+mn-ea"/>
                          <a:cs typeface="+mn-cs"/>
                        </a:rPr>
                        <a:t>risks</a:t>
                      </a:r>
                      <a:r>
                        <a:rPr lang="da-DK" sz="1200" b="0" kern="1200" dirty="0">
                          <a:solidFill>
                            <a:schemeClr val="tx1"/>
                          </a:solidFill>
                          <a:latin typeface="+mn-lt"/>
                          <a:ea typeface="+mn-ea"/>
                          <a:cs typeface="+mn-cs"/>
                        </a:rPr>
                        <a:t> for under-</a:t>
                      </a:r>
                      <a:r>
                        <a:rPr lang="da-DK" sz="1200" b="0" kern="1200" dirty="0" err="1">
                          <a:solidFill>
                            <a:schemeClr val="tx1"/>
                          </a:solidFill>
                          <a:latin typeface="+mn-lt"/>
                          <a:ea typeface="+mn-ea"/>
                          <a:cs typeface="+mn-cs"/>
                        </a:rPr>
                        <a:t>nutrition</a:t>
                      </a:r>
                      <a:endParaRPr lang="en-GB" sz="1200" b="0" dirty="0">
                        <a:solidFill>
                          <a:schemeClr val="tx1"/>
                        </a:solidFill>
                        <a:latin typeface="+mn-lt"/>
                      </a:endParaRPr>
                    </a:p>
                  </a:txBody>
                  <a:tcPr marL="91436" marR="91436" marT="45798" marB="4579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a-DK" sz="1200" b="0" kern="1200" dirty="0">
                          <a:solidFill>
                            <a:schemeClr val="tx1"/>
                          </a:solidFill>
                          <a:latin typeface="+mn-lt"/>
                          <a:ea typeface="+mn-ea"/>
                          <a:cs typeface="+mn-cs"/>
                        </a:rPr>
                        <a:t>High </a:t>
                      </a:r>
                      <a:r>
                        <a:rPr lang="da-DK" sz="1200" b="0" kern="1200" dirty="0" err="1">
                          <a:solidFill>
                            <a:schemeClr val="tx1"/>
                          </a:solidFill>
                          <a:latin typeface="+mn-lt"/>
                          <a:ea typeface="+mn-ea"/>
                          <a:cs typeface="+mn-cs"/>
                        </a:rPr>
                        <a:t>risk</a:t>
                      </a:r>
                      <a:r>
                        <a:rPr lang="da-DK" sz="1200" b="0" kern="1200" dirty="0">
                          <a:solidFill>
                            <a:schemeClr val="tx1"/>
                          </a:solidFill>
                          <a:latin typeface="+mn-lt"/>
                          <a:ea typeface="+mn-ea"/>
                          <a:cs typeface="+mn-cs"/>
                        </a:rPr>
                        <a:t> for under-</a:t>
                      </a:r>
                      <a:r>
                        <a:rPr lang="da-DK" sz="1200" b="0" kern="1200" dirty="0" err="1">
                          <a:solidFill>
                            <a:schemeClr val="tx1"/>
                          </a:solidFill>
                          <a:latin typeface="+mn-lt"/>
                          <a:ea typeface="+mn-ea"/>
                          <a:cs typeface="+mn-cs"/>
                        </a:rPr>
                        <a:t>nutrition</a:t>
                      </a:r>
                      <a:endParaRPr lang="en-GB" sz="1200" b="0" i="1" dirty="0">
                        <a:solidFill>
                          <a:schemeClr val="tx1"/>
                        </a:solidFill>
                        <a:latin typeface="+mn-lt"/>
                      </a:endParaRPr>
                    </a:p>
                  </a:txBody>
                  <a:tcPr marL="91436" marR="91436" marT="45798" marB="45798">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6314689"/>
                  </a:ext>
                </a:extLst>
              </a:tr>
            </a:tbl>
          </a:graphicData>
        </a:graphic>
      </p:graphicFrame>
      <p:sp>
        <p:nvSpPr>
          <p:cNvPr id="75823" name="TextBox 10">
            <a:extLst>
              <a:ext uri="{FF2B5EF4-FFF2-40B4-BE49-F238E27FC236}">
                <a16:creationId xmlns:a16="http://schemas.microsoft.com/office/drawing/2014/main" id="{A198F69B-5ECD-4500-8D92-D5B66498EDF4}"/>
              </a:ext>
            </a:extLst>
          </p:cNvPr>
          <p:cNvSpPr txBox="1">
            <a:spLocks noChangeArrowheads="1"/>
          </p:cNvSpPr>
          <p:nvPr/>
        </p:nvSpPr>
        <p:spPr bwMode="auto">
          <a:xfrm>
            <a:off x="257175" y="5673725"/>
            <a:ext cx="677863"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da-DK" altLang="en-US" sz="700">
                <a:solidFill>
                  <a:schemeClr val="bg1"/>
                </a:solidFill>
              </a:rPr>
              <a:t>Photo: IFRC</a:t>
            </a:r>
            <a:endParaRPr lang="en-GB" altLang="en-US" sz="700">
              <a:solidFill>
                <a:schemeClr val="bg1"/>
              </a:solidFill>
            </a:endParaRPr>
          </a:p>
        </p:txBody>
      </p:sp>
      <p:sp>
        <p:nvSpPr>
          <p:cNvPr id="75824" name="TextBox 12">
            <a:extLst>
              <a:ext uri="{FF2B5EF4-FFF2-40B4-BE49-F238E27FC236}">
                <a16:creationId xmlns:a16="http://schemas.microsoft.com/office/drawing/2014/main" id="{61CB4432-613C-4100-97A6-0D7492276331}"/>
              </a:ext>
            </a:extLst>
          </p:cNvPr>
          <p:cNvSpPr txBox="1">
            <a:spLocks noChangeArrowheads="1"/>
          </p:cNvSpPr>
          <p:nvPr/>
        </p:nvSpPr>
        <p:spPr bwMode="auto">
          <a:xfrm>
            <a:off x="192088" y="66675"/>
            <a:ext cx="1024255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3000" b="1"/>
              <a:t>Selected climate change hot spots – IPCC 1.5ºC Report</a:t>
            </a:r>
          </a:p>
        </p:txBody>
      </p:sp>
      <p:pic>
        <p:nvPicPr>
          <p:cNvPr id="77874" name="Picture 36">
            <a:extLst>
              <a:ext uri="{FF2B5EF4-FFF2-40B4-BE49-F238E27FC236}">
                <a16:creationId xmlns:a16="http://schemas.microsoft.com/office/drawing/2014/main" id="{516C232C-C2EF-47B1-8445-8FA75B69EF91}"/>
              </a:ext>
            </a:extLst>
          </p:cNvPr>
          <p:cNvPicPr preferRelativeResize="0">
            <a:picLocks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314325" y="5873750"/>
            <a:ext cx="71913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8" name="Table 37">
            <a:extLst>
              <a:ext uri="{FF2B5EF4-FFF2-40B4-BE49-F238E27FC236}">
                <a16:creationId xmlns:a16="http://schemas.microsoft.com/office/drawing/2014/main" id="{87EC8DBF-7499-4EEC-809F-B7FA2A88E975}"/>
              </a:ext>
            </a:extLst>
          </p:cNvPr>
          <p:cNvGraphicFramePr>
            <a:graphicFrameLocks noGrp="1"/>
          </p:cNvGraphicFramePr>
          <p:nvPr/>
        </p:nvGraphicFramePr>
        <p:xfrm>
          <a:off x="1174750" y="5856288"/>
          <a:ext cx="10872787" cy="639854"/>
        </p:xfrm>
        <a:graphic>
          <a:graphicData uri="http://schemas.openxmlformats.org/drawingml/2006/table">
            <a:tbl>
              <a:tblPr firstRow="1" bandRow="1">
                <a:tableStyleId>{5C22544A-7EE6-4342-B048-85BDC9FD1C3A}</a:tableStyleId>
              </a:tblPr>
              <a:tblGrid>
                <a:gridCol w="1245605">
                  <a:extLst>
                    <a:ext uri="{9D8B030D-6E8A-4147-A177-3AD203B41FA5}">
                      <a16:colId xmlns:a16="http://schemas.microsoft.com/office/drawing/2014/main" val="1123063651"/>
                    </a:ext>
                  </a:extLst>
                </a:gridCol>
                <a:gridCol w="3312240">
                  <a:extLst>
                    <a:ext uri="{9D8B030D-6E8A-4147-A177-3AD203B41FA5}">
                      <a16:colId xmlns:a16="http://schemas.microsoft.com/office/drawing/2014/main" val="596055793"/>
                    </a:ext>
                  </a:extLst>
                </a:gridCol>
                <a:gridCol w="3596745">
                  <a:extLst>
                    <a:ext uri="{9D8B030D-6E8A-4147-A177-3AD203B41FA5}">
                      <a16:colId xmlns:a16="http://schemas.microsoft.com/office/drawing/2014/main" val="694042590"/>
                    </a:ext>
                  </a:extLst>
                </a:gridCol>
                <a:gridCol w="2718197">
                  <a:extLst>
                    <a:ext uri="{9D8B030D-6E8A-4147-A177-3AD203B41FA5}">
                      <a16:colId xmlns:a16="http://schemas.microsoft.com/office/drawing/2014/main" val="624646053"/>
                    </a:ext>
                  </a:extLst>
                </a:gridCol>
              </a:tblGrid>
              <a:tr h="639762">
                <a:tc>
                  <a:txBody>
                    <a:bodyPr/>
                    <a:lstStyle/>
                    <a:p>
                      <a:r>
                        <a:rPr lang="da-DK" sz="1200" b="0" dirty="0">
                          <a:solidFill>
                            <a:schemeClr val="tx1"/>
                          </a:solidFill>
                          <a:latin typeface="+mn-lt"/>
                        </a:rPr>
                        <a:t>Small Island Development States (SDIS)</a:t>
                      </a:r>
                      <a:endParaRPr lang="en-GB" sz="1200" b="0" dirty="0">
                        <a:solidFill>
                          <a:schemeClr val="tx1"/>
                        </a:solidFill>
                        <a:latin typeface="+mn-lt"/>
                      </a:endParaRPr>
                    </a:p>
                  </a:txBody>
                  <a:tcPr marL="91436" marR="91436" marT="45607" marB="4560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200" b="0" i="0" u="none" strike="noStrike" baseline="0" dirty="0">
                          <a:solidFill>
                            <a:schemeClr val="tx1"/>
                          </a:solidFill>
                          <a:latin typeface="+mn-lt"/>
                        </a:rPr>
                        <a:t>Compared to 2°C, land of 60,000 less people exposed by 2150; risks for coastal flooding reduced by 20–80%</a:t>
                      </a:r>
                      <a:endParaRPr lang="en-GB" sz="1200" b="0" i="1" dirty="0">
                        <a:solidFill>
                          <a:schemeClr val="tx1"/>
                        </a:solidFill>
                        <a:latin typeface="+mn-lt"/>
                      </a:endParaRPr>
                    </a:p>
                  </a:txBody>
                  <a:tcPr marL="91436" marR="91436" marT="45607" marB="4560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GB" sz="1200" b="0" i="0" u="none" strike="noStrike" baseline="0" dirty="0">
                          <a:solidFill>
                            <a:schemeClr val="tx1"/>
                          </a:solidFill>
                          <a:latin typeface="+mn-lt"/>
                        </a:rPr>
                        <a:t>Tens of thousands of people displaced owing to</a:t>
                      </a:r>
                    </a:p>
                    <a:p>
                      <a:pPr algn="l"/>
                      <a:r>
                        <a:rPr lang="en-GB" sz="1200" b="0" i="0" u="none" strike="noStrike" baseline="0" dirty="0">
                          <a:solidFill>
                            <a:schemeClr val="tx1"/>
                          </a:solidFill>
                          <a:latin typeface="+mn-lt"/>
                        </a:rPr>
                        <a:t>Inundation; high risks for coastal flooding</a:t>
                      </a:r>
                      <a:endParaRPr lang="en-GB" sz="1200" b="0" dirty="0">
                        <a:solidFill>
                          <a:schemeClr val="tx1"/>
                        </a:solidFill>
                        <a:latin typeface="+mn-lt"/>
                      </a:endParaRPr>
                    </a:p>
                  </a:txBody>
                  <a:tcPr marL="91436" marR="91436" marT="45607" marB="4560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GB" sz="1200" b="0" i="0" u="none" strike="noStrike" kern="1200" baseline="0" dirty="0">
                          <a:solidFill>
                            <a:schemeClr val="tx1"/>
                          </a:solidFill>
                          <a:latin typeface="+mn-lt"/>
                          <a:ea typeface="+mn-ea"/>
                          <a:cs typeface="+mn-cs"/>
                        </a:rPr>
                        <a:t>Substantial impacts coastal flooding, freshwater stress, heat  stress &amp; loss of coral reefs</a:t>
                      </a:r>
                      <a:endParaRPr lang="en-GB" sz="1200" b="0" i="1" dirty="0">
                        <a:solidFill>
                          <a:schemeClr val="tx1"/>
                        </a:solidFill>
                        <a:latin typeface="+mn-lt"/>
                      </a:endParaRPr>
                    </a:p>
                  </a:txBody>
                  <a:tcPr marL="91436" marR="91436" marT="45607" marB="45607">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6314689"/>
                  </a:ext>
                </a:extLst>
              </a:tr>
            </a:tbl>
          </a:graphicData>
        </a:graphic>
      </p:graphicFrame>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7828"/>
                                        </p:tgtEl>
                                        <p:attrNameLst>
                                          <p:attrName>style.visibility</p:attrName>
                                        </p:attrNameLst>
                                      </p:cBhvr>
                                      <p:to>
                                        <p:strVal val="visible"/>
                                      </p:to>
                                    </p:set>
                                    <p:animEffect transition="in" filter="fade">
                                      <p:cBhvr>
                                        <p:cTn id="7" dur="500"/>
                                        <p:tgtEl>
                                          <p:spTgt spid="77828"/>
                                        </p:tgtEl>
                                      </p:cBhvr>
                                    </p:animEffect>
                                  </p:childTnLst>
                                </p:cTn>
                              </p:par>
                              <p:par>
                                <p:cTn id="8" presetID="10" presetClass="entr" presetSubtype="0" fill="hold" nodeType="withEffect">
                                  <p:stCondLst>
                                    <p:cond delay="0"/>
                                  </p:stCondLst>
                                  <p:childTnLst>
                                    <p:set>
                                      <p:cBhvr>
                                        <p:cTn id="9" dur="1" fill="hold">
                                          <p:stCondLst>
                                            <p:cond delay="0"/>
                                          </p:stCondLst>
                                        </p:cTn>
                                        <p:tgtEl>
                                          <p:spTgt spid="77829"/>
                                        </p:tgtEl>
                                        <p:attrNameLst>
                                          <p:attrName>style.visibility</p:attrName>
                                        </p:attrNameLst>
                                      </p:cBhvr>
                                      <p:to>
                                        <p:strVal val="visible"/>
                                      </p:to>
                                    </p:set>
                                    <p:animEffect transition="in" filter="fade">
                                      <p:cBhvr>
                                        <p:cTn id="10" dur="500"/>
                                        <p:tgtEl>
                                          <p:spTgt spid="77829"/>
                                        </p:tgtEl>
                                      </p:cBhvr>
                                    </p:animEffect>
                                  </p:childTnLst>
                                </p:cTn>
                              </p:par>
                              <p:par>
                                <p:cTn id="11" presetID="10" presetClass="entr" presetSubtype="0" fill="hold" nodeType="withEffect">
                                  <p:stCondLst>
                                    <p:cond delay="0"/>
                                  </p:stCondLst>
                                  <p:childTnLst>
                                    <p:set>
                                      <p:cBhvr>
                                        <p:cTn id="12" dur="1" fill="hold">
                                          <p:stCondLst>
                                            <p:cond delay="0"/>
                                          </p:stCondLst>
                                        </p:cTn>
                                        <p:tgtEl>
                                          <p:spTgt spid="77830"/>
                                        </p:tgtEl>
                                        <p:attrNameLst>
                                          <p:attrName>style.visibility</p:attrName>
                                        </p:attrNameLst>
                                      </p:cBhvr>
                                      <p:to>
                                        <p:strVal val="visible"/>
                                      </p:to>
                                    </p:set>
                                    <p:animEffect transition="in" filter="fade">
                                      <p:cBhvr>
                                        <p:cTn id="13" dur="500"/>
                                        <p:tgtEl>
                                          <p:spTgt spid="77830"/>
                                        </p:tgtEl>
                                      </p:cBhvr>
                                    </p:animEffect>
                                  </p:childTnLst>
                                </p:cTn>
                              </p:par>
                              <p:par>
                                <p:cTn id="14" presetID="10" presetClass="entr" presetSubtype="0"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fade">
                                      <p:cBhvr>
                                        <p:cTn id="16" dur="500"/>
                                        <p:tgtEl>
                                          <p:spTgt spid="22"/>
                                        </p:tgtEl>
                                      </p:cBhvr>
                                    </p:animEffect>
                                  </p:childTnLst>
                                </p:cTn>
                              </p:par>
                              <p:par>
                                <p:cTn id="17" presetID="10"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childTnLst>
                                </p:cTn>
                              </p:par>
                              <p:par>
                                <p:cTn id="20" presetID="10"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500"/>
                                        <p:tgtEl>
                                          <p:spTgt spid="2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77831"/>
                                        </p:tgtEl>
                                        <p:attrNameLst>
                                          <p:attrName>style.visibility</p:attrName>
                                        </p:attrNameLst>
                                      </p:cBhvr>
                                      <p:to>
                                        <p:strVal val="visible"/>
                                      </p:to>
                                    </p:set>
                                    <p:animEffect transition="in" filter="fade">
                                      <p:cBhvr>
                                        <p:cTn id="27" dur="500"/>
                                        <p:tgtEl>
                                          <p:spTgt spid="77831"/>
                                        </p:tgtEl>
                                      </p:cBhvr>
                                    </p:animEffect>
                                  </p:childTnLst>
                                </p:cTn>
                              </p:par>
                              <p:par>
                                <p:cTn id="28" presetID="10" presetClass="entr" presetSubtype="0" fill="hold" nodeType="withEffect">
                                  <p:stCondLst>
                                    <p:cond delay="0"/>
                                  </p:stCondLst>
                                  <p:childTnLst>
                                    <p:set>
                                      <p:cBhvr>
                                        <p:cTn id="29" dur="1" fill="hold">
                                          <p:stCondLst>
                                            <p:cond delay="0"/>
                                          </p:stCondLst>
                                        </p:cTn>
                                        <p:tgtEl>
                                          <p:spTgt spid="77832"/>
                                        </p:tgtEl>
                                        <p:attrNameLst>
                                          <p:attrName>style.visibility</p:attrName>
                                        </p:attrNameLst>
                                      </p:cBhvr>
                                      <p:to>
                                        <p:strVal val="visible"/>
                                      </p:to>
                                    </p:set>
                                    <p:animEffect transition="in" filter="fade">
                                      <p:cBhvr>
                                        <p:cTn id="30" dur="500"/>
                                        <p:tgtEl>
                                          <p:spTgt spid="77832"/>
                                        </p:tgtEl>
                                      </p:cBhvr>
                                    </p:animEffect>
                                  </p:childTnLst>
                                </p:cTn>
                              </p:par>
                              <p:par>
                                <p:cTn id="31" presetID="10"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par>
                                <p:cTn id="34" presetID="10" presetClass="entr" presetSubtype="0" fill="hold"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nodeType="clickEffect">
                                  <p:stCondLst>
                                    <p:cond delay="0"/>
                                  </p:stCondLst>
                                  <p:childTnLst>
                                    <p:set>
                                      <p:cBhvr>
                                        <p:cTn id="40" dur="1" fill="hold">
                                          <p:stCondLst>
                                            <p:cond delay="0"/>
                                          </p:stCondLst>
                                        </p:cTn>
                                        <p:tgtEl>
                                          <p:spTgt spid="77874"/>
                                        </p:tgtEl>
                                        <p:attrNameLst>
                                          <p:attrName>style.visibility</p:attrName>
                                        </p:attrNameLst>
                                      </p:cBhvr>
                                      <p:to>
                                        <p:strVal val="visible"/>
                                      </p:to>
                                    </p:set>
                                    <p:animEffect transition="in" filter="fade">
                                      <p:cBhvr>
                                        <p:cTn id="41" dur="500"/>
                                        <p:tgtEl>
                                          <p:spTgt spid="77874"/>
                                        </p:tgtEl>
                                      </p:cBhvr>
                                    </p:animEffect>
                                  </p:childTnLst>
                                </p:cTn>
                              </p:par>
                              <p:par>
                                <p:cTn id="42" presetID="10" presetClass="entr" presetSubtype="0" fill="hold" nodeType="with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fade">
                                      <p:cBhvr>
                                        <p:cTn id="4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36C184C-9A9C-4389-B7AA-C43CD5DD5C1A}"/>
              </a:ext>
            </a:extLst>
          </p:cNvPr>
          <p:cNvSpPr txBox="1">
            <a:spLocks noChangeArrowheads="1"/>
          </p:cNvSpPr>
          <p:nvPr/>
        </p:nvSpPr>
        <p:spPr bwMode="auto">
          <a:xfrm>
            <a:off x="619125" y="1697038"/>
            <a:ext cx="11161713" cy="374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7150">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lvl="1">
              <a:spcBef>
                <a:spcPct val="20000"/>
              </a:spcBef>
              <a:buFont typeface="Arial" panose="020B0604020202020204" pitchFamily="34" charset="0"/>
              <a:buChar char="•"/>
            </a:pPr>
            <a:r>
              <a:rPr lang="en-US" altLang="en-US" sz="2200" dirty="0"/>
              <a:t>we need to </a:t>
            </a:r>
            <a:r>
              <a:rPr lang="en-US" altLang="en-US" sz="2200" dirty="0">
                <a:solidFill>
                  <a:srgbClr val="FF0000"/>
                </a:solidFill>
              </a:rPr>
              <a:t>halve CO</a:t>
            </a:r>
            <a:r>
              <a:rPr lang="en-US" altLang="en-US" sz="2200" baseline="-25000" dirty="0">
                <a:solidFill>
                  <a:srgbClr val="FF0000"/>
                </a:solidFill>
              </a:rPr>
              <a:t>2</a:t>
            </a:r>
            <a:r>
              <a:rPr lang="en-US" altLang="en-US" sz="2200" dirty="0">
                <a:solidFill>
                  <a:srgbClr val="FF0000"/>
                </a:solidFill>
              </a:rPr>
              <a:t> emissions before 2030 </a:t>
            </a:r>
            <a:r>
              <a:rPr lang="en-US" altLang="en-US" sz="2200" dirty="0"/>
              <a:t>and go to </a:t>
            </a:r>
            <a:r>
              <a:rPr lang="en-US" altLang="en-US" sz="2200" dirty="0">
                <a:solidFill>
                  <a:srgbClr val="FF0000"/>
                </a:solidFill>
              </a:rPr>
              <a:t>net zero carbon by 2050</a:t>
            </a:r>
            <a:r>
              <a:rPr lang="en-US" altLang="en-US" sz="2200" dirty="0"/>
              <a:t> </a:t>
            </a:r>
          </a:p>
          <a:p>
            <a:pPr lvl="1">
              <a:spcBef>
                <a:spcPct val="20000"/>
              </a:spcBef>
              <a:buFont typeface="Arial" panose="020B0604020202020204" pitchFamily="34" charset="0"/>
              <a:buChar char="•"/>
            </a:pPr>
            <a:r>
              <a:rPr lang="en-US" altLang="en-US" sz="2200" dirty="0"/>
              <a:t>it will require an </a:t>
            </a:r>
            <a:r>
              <a:rPr lang="en-US" altLang="en-US" sz="2200" dirty="0">
                <a:solidFill>
                  <a:srgbClr val="FF0000"/>
                </a:solidFill>
              </a:rPr>
              <a:t>unprecedented scale of change </a:t>
            </a:r>
            <a:r>
              <a:rPr lang="en-US" altLang="en-US" sz="2200" dirty="0"/>
              <a:t>including investments in energy production, industrial processes, the building industry and farming</a:t>
            </a:r>
          </a:p>
          <a:p>
            <a:pPr lvl="1">
              <a:spcBef>
                <a:spcPct val="20000"/>
              </a:spcBef>
              <a:buFont typeface="Arial" panose="020B0604020202020204" pitchFamily="34" charset="0"/>
              <a:buChar char="•"/>
            </a:pPr>
            <a:r>
              <a:rPr lang="en-US" altLang="en-US" sz="2200" dirty="0"/>
              <a:t>it requires some </a:t>
            </a:r>
            <a:r>
              <a:rPr lang="en-US" altLang="en-US" sz="2200" dirty="0">
                <a:solidFill>
                  <a:srgbClr val="FF0000"/>
                </a:solidFill>
              </a:rPr>
              <a:t>Carbon Dioxide Removal (CDR*) </a:t>
            </a:r>
            <a:r>
              <a:rPr lang="en-US" altLang="en-US" sz="2200" dirty="0"/>
              <a:t>between now and 2100. The faster we take emissions to zero, the less CDR we will need to do. CDR is not currently feasible at a large scale</a:t>
            </a:r>
          </a:p>
          <a:p>
            <a:pPr lvl="1">
              <a:spcBef>
                <a:spcPct val="20000"/>
              </a:spcBef>
              <a:buFont typeface="Arial" panose="020B0604020202020204" pitchFamily="34" charset="0"/>
              <a:buChar char="•"/>
            </a:pPr>
            <a:endParaRPr lang="en-US" altLang="en-US" sz="1500" dirty="0"/>
          </a:p>
          <a:p>
            <a:pPr>
              <a:spcBef>
                <a:spcPct val="20000"/>
              </a:spcBef>
            </a:pPr>
            <a:r>
              <a:rPr lang="en-US" altLang="en-US" sz="1500" dirty="0"/>
              <a:t>* CDR = remove CO</a:t>
            </a:r>
            <a:r>
              <a:rPr lang="en-US" altLang="en-US" sz="1500" baseline="-25000" dirty="0"/>
              <a:t>2</a:t>
            </a:r>
            <a:r>
              <a:rPr lang="en-US" altLang="en-US" sz="1500" dirty="0"/>
              <a:t> from the atmosphere, for instance by planting trees – the most effective method so far – or chemically capturing CO</a:t>
            </a:r>
            <a:r>
              <a:rPr lang="en-US" altLang="en-US" sz="1500" baseline="-25000" dirty="0"/>
              <a:t>2</a:t>
            </a:r>
            <a:r>
              <a:rPr lang="en-US" altLang="en-US" sz="1500" dirty="0"/>
              <a:t> (various methods) and store deep in the ground, for instance old oil fields.</a:t>
            </a:r>
          </a:p>
        </p:txBody>
      </p:sp>
      <p:sp>
        <p:nvSpPr>
          <p:cNvPr id="4" name="Title 1">
            <a:extLst>
              <a:ext uri="{FF2B5EF4-FFF2-40B4-BE49-F238E27FC236}">
                <a16:creationId xmlns:a16="http://schemas.microsoft.com/office/drawing/2014/main" id="{F8F709F0-AA80-4264-A74B-C09600FE2C09}"/>
              </a:ext>
            </a:extLst>
          </p:cNvPr>
          <p:cNvSpPr txBox="1">
            <a:spLocks/>
          </p:cNvSpPr>
          <p:nvPr/>
        </p:nvSpPr>
        <p:spPr>
          <a:xfrm>
            <a:off x="766763" y="404813"/>
            <a:ext cx="10729912" cy="571500"/>
          </a:xfrm>
        </p:spPr>
        <p:txBody>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lgn="l">
              <a:defRPr/>
            </a:pPr>
            <a:r>
              <a:rPr lang="en-US" sz="2800" b="1" dirty="0">
                <a:solidFill>
                  <a:srgbClr val="000000"/>
                </a:solidFill>
              </a:rPr>
              <a:t>If we are serious about limiting warming to 1.5ºC:</a:t>
            </a:r>
            <a:endParaRPr lang="en-US" altLang="en-US" sz="2800" b="1" kern="0" dirty="0"/>
          </a:p>
        </p:txBody>
      </p:sp>
      <p:sp>
        <p:nvSpPr>
          <p:cNvPr id="77828" name="TextBox 2">
            <a:extLst>
              <a:ext uri="{FF2B5EF4-FFF2-40B4-BE49-F238E27FC236}">
                <a16:creationId xmlns:a16="http://schemas.microsoft.com/office/drawing/2014/main" id="{873B1F1A-7F6E-4E32-B73A-7FF02803F53D}"/>
              </a:ext>
            </a:extLst>
          </p:cNvPr>
          <p:cNvSpPr txBox="1">
            <a:spLocks noChangeArrowheads="1"/>
          </p:cNvSpPr>
          <p:nvPr/>
        </p:nvSpPr>
        <p:spPr bwMode="auto">
          <a:xfrm>
            <a:off x="1206500" y="6613525"/>
            <a:ext cx="10683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da-DK" altLang="en-US" sz="700">
                <a:solidFill>
                  <a:schemeClr val="bg1"/>
                </a:solidFill>
              </a:rPr>
              <a:t>Photo: Climate Centre</a:t>
            </a:r>
            <a:endParaRPr lang="en-GB" altLang="en-US" sz="70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200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9873" name="Group 1">
            <a:extLst>
              <a:ext uri="{FF2B5EF4-FFF2-40B4-BE49-F238E27FC236}">
                <a16:creationId xmlns:a16="http://schemas.microsoft.com/office/drawing/2014/main" id="{2AB473D5-3A6E-4AA7-8A3F-0BE8CA1761E4}"/>
              </a:ext>
            </a:extLst>
          </p:cNvPr>
          <p:cNvGrpSpPr>
            <a:grpSpLocks/>
          </p:cNvGrpSpPr>
          <p:nvPr/>
        </p:nvGrpSpPr>
        <p:grpSpPr bwMode="auto">
          <a:xfrm>
            <a:off x="1588" y="857250"/>
            <a:ext cx="7389812" cy="5056188"/>
            <a:chOff x="18935" y="4764"/>
            <a:chExt cx="9142413" cy="6074523"/>
          </a:xfrm>
        </p:grpSpPr>
        <p:pic>
          <p:nvPicPr>
            <p:cNvPr id="79876" name="Picture 2">
              <a:extLst>
                <a:ext uri="{FF2B5EF4-FFF2-40B4-BE49-F238E27FC236}">
                  <a16:creationId xmlns:a16="http://schemas.microsoft.com/office/drawing/2014/main" id="{9A8A0255-B7BE-4FB5-9715-99C69642084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935" y="4764"/>
              <a:ext cx="9142412" cy="585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7" name="Text Box 3">
              <a:extLst>
                <a:ext uri="{FF2B5EF4-FFF2-40B4-BE49-F238E27FC236}">
                  <a16:creationId xmlns:a16="http://schemas.microsoft.com/office/drawing/2014/main" id="{AA0CA2FC-F676-4EB0-81F6-0037979CE87A}"/>
                </a:ext>
              </a:extLst>
            </p:cNvPr>
            <p:cNvSpPr txBox="1">
              <a:spLocks noChangeArrowheads="1"/>
            </p:cNvSpPr>
            <p:nvPr/>
          </p:nvSpPr>
          <p:spPr bwMode="auto">
            <a:xfrm>
              <a:off x="5601134" y="5801973"/>
              <a:ext cx="3560214" cy="277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da-DK" altLang="en-US" sz="900"/>
                <a:t>UNEP 2009 – adapted from Lenton &amp; Vaughan 2009</a:t>
              </a:r>
            </a:p>
          </p:txBody>
        </p:sp>
      </p:grpSp>
      <p:sp>
        <p:nvSpPr>
          <p:cNvPr id="79874" name="Rectangle 2">
            <a:extLst>
              <a:ext uri="{FF2B5EF4-FFF2-40B4-BE49-F238E27FC236}">
                <a16:creationId xmlns:a16="http://schemas.microsoft.com/office/drawing/2014/main" id="{F43DB5C5-56DA-4585-856F-36237307EEF2}"/>
              </a:ext>
            </a:extLst>
          </p:cNvPr>
          <p:cNvSpPr>
            <a:spLocks noChangeArrowheads="1"/>
          </p:cNvSpPr>
          <p:nvPr/>
        </p:nvSpPr>
        <p:spPr bwMode="auto">
          <a:xfrm>
            <a:off x="550863" y="260350"/>
            <a:ext cx="10657705"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858" tIns="39429" rIns="78858" bIns="39429"/>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800" b="1" dirty="0"/>
              <a:t>To geo-engineer or not to geo-engineer?</a:t>
            </a:r>
          </a:p>
        </p:txBody>
      </p:sp>
      <p:sp>
        <p:nvSpPr>
          <p:cNvPr id="6" name="Content Placeholder 2">
            <a:extLst>
              <a:ext uri="{FF2B5EF4-FFF2-40B4-BE49-F238E27FC236}">
                <a16:creationId xmlns:a16="http://schemas.microsoft.com/office/drawing/2014/main" id="{BF246647-7E79-47C9-B538-B26EA3994DD5}"/>
              </a:ext>
            </a:extLst>
          </p:cNvPr>
          <p:cNvSpPr txBox="1">
            <a:spLocks noChangeArrowheads="1"/>
          </p:cNvSpPr>
          <p:nvPr/>
        </p:nvSpPr>
        <p:spPr bwMode="auto">
          <a:xfrm>
            <a:off x="7391400" y="1027113"/>
            <a:ext cx="4681538" cy="488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57150">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marL="400050" indent="-342900">
              <a:spcBef>
                <a:spcPct val="20000"/>
              </a:spcBef>
              <a:buFont typeface="Arial" panose="020B0604020202020204" pitchFamily="34" charset="0"/>
              <a:buChar char="•"/>
              <a:defRPr/>
            </a:pPr>
            <a:r>
              <a:rPr lang="en-US" altLang="en-US" sz="2200" dirty="0">
                <a:solidFill>
                  <a:srgbClr val="000000"/>
                </a:solidFill>
              </a:rPr>
              <a:t>Techniques for CDR (</a:t>
            </a:r>
            <a:r>
              <a:rPr lang="en-US" altLang="en-US" sz="2200" dirty="0"/>
              <a:t>CO</a:t>
            </a:r>
            <a:r>
              <a:rPr lang="en-US" altLang="en-US" sz="2200" baseline="-25000" dirty="0"/>
              <a:t>2 </a:t>
            </a:r>
            <a:r>
              <a:rPr lang="en-US" altLang="en-US" sz="2200" dirty="0">
                <a:solidFill>
                  <a:srgbClr val="000000"/>
                </a:solidFill>
              </a:rPr>
              <a:t>storage) to the left in the picture have low risks, but are as of yet too expensive to implement large scale. </a:t>
            </a:r>
          </a:p>
          <a:p>
            <a:pPr marL="400050" indent="-342900">
              <a:spcBef>
                <a:spcPct val="20000"/>
              </a:spcBef>
              <a:buFont typeface="Arial" panose="020B0604020202020204" pitchFamily="34" charset="0"/>
              <a:buChar char="•"/>
              <a:defRPr/>
            </a:pPr>
            <a:r>
              <a:rPr lang="en-US" sz="2200" dirty="0">
                <a:solidFill>
                  <a:srgbClr val="000000"/>
                </a:solidFill>
              </a:rPr>
              <a:t>Altering Earth</a:t>
            </a:r>
            <a:r>
              <a:rPr lang="ja-JP" altLang="en-US" sz="2200" dirty="0">
                <a:solidFill>
                  <a:srgbClr val="000000"/>
                </a:solidFill>
                <a:ea typeface="Arial" panose="020B0604020202020204" pitchFamily="34" charset="0"/>
              </a:rPr>
              <a:t>’</a:t>
            </a:r>
            <a:r>
              <a:rPr lang="en-US" sz="2200" dirty="0">
                <a:solidFill>
                  <a:srgbClr val="000000"/>
                </a:solidFill>
              </a:rPr>
              <a:t>s climate by m</a:t>
            </a:r>
            <a:r>
              <a:rPr lang="en-US" altLang="en-US" sz="2200" dirty="0">
                <a:solidFill>
                  <a:srgbClr val="000000"/>
                </a:solidFill>
              </a:rPr>
              <a:t>anipulating the oceans and atmosphere (right and upper part of picture) are still high-risk experiments if implemented now.</a:t>
            </a:r>
          </a:p>
          <a:p>
            <a:pPr marL="400050" indent="-342900">
              <a:spcBef>
                <a:spcPct val="20000"/>
              </a:spcBef>
              <a:buFont typeface="Arial" panose="020B0604020202020204" pitchFamily="34" charset="0"/>
              <a:buChar char="•"/>
              <a:defRPr/>
            </a:pPr>
            <a:r>
              <a:rPr lang="en-US" altLang="ja-JP" sz="2200" dirty="0"/>
              <a:t>Every person on our planet is potentially a test subject</a:t>
            </a:r>
            <a:endParaRPr lang="en-US" altLang="en-US" sz="2200" dirty="0">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nodeType="afterEffect">
                                  <p:stCondLst>
                                    <p:cond delay="200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nodeType="afterGroup">
                            <p:stCondLst>
                              <p:cond delay="2500"/>
                            </p:stCondLst>
                            <p:childTnLst>
                              <p:par>
                                <p:cTn id="9" presetID="10" presetClass="entr" presetSubtype="0" fill="hold" nodeType="afterEffect">
                                  <p:stCondLst>
                                    <p:cond delay="2000"/>
                                  </p:stCondLst>
                                  <p:childTnLst>
                                    <p:set>
                                      <p:cBhvr>
                                        <p:cTn id="10" dur="1" fill="hold">
                                          <p:stCondLst>
                                            <p:cond delay="0"/>
                                          </p:stCondLst>
                                        </p:cTn>
                                        <p:tgtEl>
                                          <p:spTgt spid="6">
                                            <p:txEl>
                                              <p:pRg st="1" end="1"/>
                                            </p:txEl>
                                          </p:spTgt>
                                        </p:tgtEl>
                                        <p:attrNameLst>
                                          <p:attrName>style.visibility</p:attrName>
                                        </p:attrNameLst>
                                      </p:cBhvr>
                                      <p:to>
                                        <p:strVal val="visible"/>
                                      </p:to>
                                    </p:set>
                                    <p:animEffect transition="in" filter="fade">
                                      <p:cBhvr>
                                        <p:cTn id="11" dur="500"/>
                                        <p:tgtEl>
                                          <p:spTgt spid="6">
                                            <p:txEl>
                                              <p:pRg st="1" end="1"/>
                                            </p:txEl>
                                          </p:spTgt>
                                        </p:tgtEl>
                                      </p:cBhvr>
                                    </p:animEffect>
                                  </p:childTnLst>
                                </p:cTn>
                              </p:par>
                            </p:childTnLst>
                          </p:cTn>
                        </p:par>
                        <p:par>
                          <p:cTn id="12" fill="hold" nodeType="afterGroup">
                            <p:stCondLst>
                              <p:cond delay="5000"/>
                            </p:stCondLst>
                            <p:childTnLst>
                              <p:par>
                                <p:cTn id="13" presetID="10" presetClass="entr" presetSubtype="0" fill="hold" nodeType="afterEffect">
                                  <p:stCondLst>
                                    <p:cond delay="2000"/>
                                  </p:stCondLst>
                                  <p:childTnLst>
                                    <p:set>
                                      <p:cBhvr>
                                        <p:cTn id="14" dur="1" fill="hold">
                                          <p:stCondLst>
                                            <p:cond delay="0"/>
                                          </p:stCondLst>
                                        </p:cTn>
                                        <p:tgtEl>
                                          <p:spTgt spid="6">
                                            <p:txEl>
                                              <p:pRg st="2" end="2"/>
                                            </p:txEl>
                                          </p:spTgt>
                                        </p:tgtEl>
                                        <p:attrNameLst>
                                          <p:attrName>style.visibility</p:attrName>
                                        </p:attrNameLst>
                                      </p:cBhvr>
                                      <p:to>
                                        <p:strVal val="visible"/>
                                      </p:to>
                                    </p:set>
                                    <p:animEffect transition="in" filter="fade">
                                      <p:cBhvr>
                                        <p:cTn id="15"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12F24B21-003A-4CF7-B498-0B6F9D3A0F41}"/>
              </a:ext>
            </a:extLst>
          </p:cNvPr>
          <p:cNvSpPr>
            <a:spLocks noChangeArrowheads="1"/>
          </p:cNvSpPr>
          <p:nvPr/>
        </p:nvSpPr>
        <p:spPr bwMode="auto">
          <a:xfrm>
            <a:off x="407988" y="1277938"/>
            <a:ext cx="8640762" cy="1358900"/>
          </a:xfrm>
          <a:prstGeom prst="rect">
            <a:avLst/>
          </a:prstGeom>
          <a:noFill/>
          <a:ln>
            <a:noFill/>
          </a:ln>
          <a:effectLst/>
          <a:extLst>
            <a:ext uri="{909E8E84-426E-40dd-AFC4-6F175D3DCCD1}"/>
            <a:ext uri="{91240B29-F687-4f45-9708-019B960494DF}"/>
            <a:ext uri="{AF507438-7753-43e0-B8FC-AC1667EBCBE1}"/>
          </a:extLst>
        </p:spPr>
        <p:txBody>
          <a:bodyPr/>
          <a:lstStyle/>
          <a:p>
            <a:pPr marL="177800" indent="-177800">
              <a:spcBef>
                <a:spcPct val="5000"/>
              </a:spcBef>
              <a:spcAft>
                <a:spcPct val="35000"/>
              </a:spcAft>
              <a:buClr>
                <a:schemeClr val="bg1"/>
              </a:buClr>
              <a:buFontTx/>
              <a:buChar char="•"/>
              <a:defRPr/>
            </a:pPr>
            <a:r>
              <a:rPr lang="en-US" sz="2200" dirty="0">
                <a:solidFill>
                  <a:schemeClr val="bg1"/>
                </a:solidFill>
                <a:latin typeface="+mn-lt"/>
                <a:ea typeface="MS PGothic" charset="0"/>
                <a:cs typeface="MS PGothic" charset="0"/>
              </a:rPr>
              <a:t>Will vulnerable people worldwide have a voice in geoengineering decisions?</a:t>
            </a:r>
          </a:p>
          <a:p>
            <a:pPr marL="177800" indent="-177800">
              <a:spcBef>
                <a:spcPct val="5000"/>
              </a:spcBef>
              <a:spcAft>
                <a:spcPct val="35000"/>
              </a:spcAft>
              <a:buClr>
                <a:schemeClr val="bg1"/>
              </a:buClr>
              <a:buFontTx/>
              <a:buChar char="•"/>
              <a:defRPr/>
            </a:pPr>
            <a:r>
              <a:rPr lang="en-US" sz="2200" dirty="0">
                <a:solidFill>
                  <a:schemeClr val="bg1"/>
                </a:solidFill>
                <a:latin typeface="+mn-lt"/>
                <a:ea typeface="MS PGothic" charset="0"/>
                <a:cs typeface="MS PGothic" charset="0"/>
              </a:rPr>
              <a:t>Will there be extra funding for humanitarian work in a geoengineered future? </a:t>
            </a:r>
          </a:p>
        </p:txBody>
      </p:sp>
      <p:sp>
        <p:nvSpPr>
          <p:cNvPr id="81923" name="Rectangle 2">
            <a:extLst>
              <a:ext uri="{FF2B5EF4-FFF2-40B4-BE49-F238E27FC236}">
                <a16:creationId xmlns:a16="http://schemas.microsoft.com/office/drawing/2014/main" id="{F2B1F1DF-BD28-4A2A-8AA9-2CFD941D4712}"/>
              </a:ext>
            </a:extLst>
          </p:cNvPr>
          <p:cNvSpPr>
            <a:spLocks noChangeArrowheads="1"/>
          </p:cNvSpPr>
          <p:nvPr/>
        </p:nvSpPr>
        <p:spPr bwMode="auto">
          <a:xfrm>
            <a:off x="479425" y="476250"/>
            <a:ext cx="10872788"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8858" tIns="39429" rIns="78858" bIns="39429"/>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3200" b="1">
                <a:solidFill>
                  <a:schemeClr val="bg1"/>
                </a:solidFill>
              </a:rPr>
              <a:t>Geo-engineering – a humanitarian concern</a:t>
            </a:r>
          </a:p>
        </p:txBody>
      </p:sp>
      <p:pic>
        <p:nvPicPr>
          <p:cNvPr id="204805" name="Picture 5">
            <a:extLst>
              <a:ext uri="{FF2B5EF4-FFF2-40B4-BE49-F238E27FC236}">
                <a16:creationId xmlns:a16="http://schemas.microsoft.com/office/drawing/2014/main" id="{9C17DB5A-B003-42F5-9929-4FD8EAE5F7B1}"/>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1326962">
            <a:off x="7943850" y="2035175"/>
            <a:ext cx="3729038" cy="4381500"/>
          </a:xfrm>
          <a:prstGeom prst="rect">
            <a:avLst/>
          </a:prstGeom>
          <a:noFill/>
          <a:ln w="28575">
            <a:solidFill>
              <a:srgbClr val="969696"/>
            </a:solidFill>
            <a:miter lim="800000"/>
            <a:headEnd/>
            <a:tailEnd/>
          </a:ln>
          <a:extLst>
            <a:ext uri="{909E8E84-426E-40DD-AFC4-6F175D3DCCD1}">
              <a14:hiddenFill xmlns:a14="http://schemas.microsoft.com/office/drawing/2010/main">
                <a:solidFill>
                  <a:srgbClr val="FFFFFF"/>
                </a:solidFill>
              </a14:hiddenFill>
            </a:ext>
          </a:extLst>
        </p:spPr>
      </p:pic>
      <p:sp>
        <p:nvSpPr>
          <p:cNvPr id="81925" name="TextBox 2">
            <a:extLst>
              <a:ext uri="{FF2B5EF4-FFF2-40B4-BE49-F238E27FC236}">
                <a16:creationId xmlns:a16="http://schemas.microsoft.com/office/drawing/2014/main" id="{1E20C302-069F-4CC2-A0D8-0F2C837FBE83}"/>
              </a:ext>
            </a:extLst>
          </p:cNvPr>
          <p:cNvSpPr txBox="1">
            <a:spLocks noChangeArrowheads="1"/>
          </p:cNvSpPr>
          <p:nvPr/>
        </p:nvSpPr>
        <p:spPr bwMode="auto">
          <a:xfrm>
            <a:off x="1206500" y="6613525"/>
            <a:ext cx="1068388"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da-DK" altLang="en-US" sz="700">
                <a:solidFill>
                  <a:schemeClr val="bg1"/>
                </a:solidFill>
              </a:rPr>
              <a:t>Photo: Climate Centre</a:t>
            </a:r>
            <a:endParaRPr lang="en-GB" altLang="en-US" sz="70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1500"/>
                                  </p:stCondLst>
                                  <p:childTnLst>
                                    <p:set>
                                      <p:cBhvr>
                                        <p:cTn id="6" dur="1" fill="hold">
                                          <p:stCondLst>
                                            <p:cond delay="0"/>
                                          </p:stCondLst>
                                        </p:cTn>
                                        <p:tgtEl>
                                          <p:spTgt spid="204802"/>
                                        </p:tgtEl>
                                        <p:attrNameLst>
                                          <p:attrName>style.visibility</p:attrName>
                                        </p:attrNameLst>
                                      </p:cBhvr>
                                      <p:to>
                                        <p:strVal val="visible"/>
                                      </p:to>
                                    </p:set>
                                  </p:childTnLst>
                                </p:cTn>
                              </p:par>
                            </p:childTnLst>
                          </p:cTn>
                        </p:par>
                        <p:par>
                          <p:cTn id="7" fill="hold" nodeType="afterGroup">
                            <p:stCondLst>
                              <p:cond delay="1500"/>
                            </p:stCondLst>
                            <p:childTnLst>
                              <p:par>
                                <p:cTn id="8" presetID="2" presetClass="entr" presetSubtype="1" fill="hold" nodeType="afterEffect">
                                  <p:stCondLst>
                                    <p:cond delay="3000"/>
                                  </p:stCondLst>
                                  <p:childTnLst>
                                    <p:set>
                                      <p:cBhvr>
                                        <p:cTn id="9" dur="1" fill="hold">
                                          <p:stCondLst>
                                            <p:cond delay="0"/>
                                          </p:stCondLst>
                                        </p:cTn>
                                        <p:tgtEl>
                                          <p:spTgt spid="204805"/>
                                        </p:tgtEl>
                                        <p:attrNameLst>
                                          <p:attrName>style.visibility</p:attrName>
                                        </p:attrNameLst>
                                      </p:cBhvr>
                                      <p:to>
                                        <p:strVal val="visible"/>
                                      </p:to>
                                    </p:set>
                                    <p:anim calcmode="lin" valueType="num">
                                      <p:cBhvr additive="base">
                                        <p:cTn id="10" dur="500" fill="hold"/>
                                        <p:tgtEl>
                                          <p:spTgt spid="204805"/>
                                        </p:tgtEl>
                                        <p:attrNameLst>
                                          <p:attrName>ppt_x</p:attrName>
                                        </p:attrNameLst>
                                      </p:cBhvr>
                                      <p:tavLst>
                                        <p:tav tm="0">
                                          <p:val>
                                            <p:strVal val="#ppt_x"/>
                                          </p:val>
                                        </p:tav>
                                        <p:tav tm="100000">
                                          <p:val>
                                            <p:strVal val="#ppt_x"/>
                                          </p:val>
                                        </p:tav>
                                      </p:tavLst>
                                    </p:anim>
                                    <p:anim calcmode="lin" valueType="num">
                                      <p:cBhvr additive="base">
                                        <p:cTn id="11" dur="500" fill="hold"/>
                                        <p:tgtEl>
                                          <p:spTgt spid="20480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2"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2" descr="http://2.bp.blogspot.com/-q9cEtMVQcK8/Vl3bySG0API/AAAAAAAAC2U/XF1hecIwYXk/s1600/1A%2B-%2BIntended%2BNationally%2BDetermined%2BContributions.jpg">
            <a:extLst>
              <a:ext uri="{FF2B5EF4-FFF2-40B4-BE49-F238E27FC236}">
                <a16:creationId xmlns:a16="http://schemas.microsoft.com/office/drawing/2014/main" id="{947605CC-F14D-4CBA-9816-7E27A4514CE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77950" y="911225"/>
            <a:ext cx="8572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0" name="TextBox 4">
            <a:extLst>
              <a:ext uri="{FF2B5EF4-FFF2-40B4-BE49-F238E27FC236}">
                <a16:creationId xmlns:a16="http://schemas.microsoft.com/office/drawing/2014/main" id="{9C3B6680-F2E6-47C8-8615-7053902ADBFC}"/>
              </a:ext>
            </a:extLst>
          </p:cNvPr>
          <p:cNvSpPr txBox="1">
            <a:spLocks noChangeArrowheads="1"/>
          </p:cNvSpPr>
          <p:nvPr/>
        </p:nvSpPr>
        <p:spPr bwMode="auto">
          <a:xfrm>
            <a:off x="2600325" y="1412875"/>
            <a:ext cx="89677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GB" altLang="en-US"/>
              <a:t>1. It is urgent for all countries to raise climate ambition to get closer to the goals of the Paris Agreement</a:t>
            </a:r>
            <a:endParaRPr lang="en-US" altLang="en-US"/>
          </a:p>
        </p:txBody>
      </p:sp>
      <p:sp>
        <p:nvSpPr>
          <p:cNvPr id="83971" name="TextBox 9">
            <a:extLst>
              <a:ext uri="{FF2B5EF4-FFF2-40B4-BE49-F238E27FC236}">
                <a16:creationId xmlns:a16="http://schemas.microsoft.com/office/drawing/2014/main" id="{09E07DC5-08E7-4112-99B9-964148440CD3}"/>
              </a:ext>
            </a:extLst>
          </p:cNvPr>
          <p:cNvSpPr txBox="1">
            <a:spLocks noChangeArrowheads="1"/>
          </p:cNvSpPr>
          <p:nvPr/>
        </p:nvSpPr>
        <p:spPr bwMode="auto">
          <a:xfrm>
            <a:off x="550863" y="312738"/>
            <a:ext cx="110172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sz="2800" b="1"/>
              <a:t>Four key areas of action</a:t>
            </a:r>
          </a:p>
        </p:txBody>
      </p:sp>
      <p:grpSp>
        <p:nvGrpSpPr>
          <p:cNvPr id="2" name="Group 1">
            <a:extLst>
              <a:ext uri="{FF2B5EF4-FFF2-40B4-BE49-F238E27FC236}">
                <a16:creationId xmlns:a16="http://schemas.microsoft.com/office/drawing/2014/main" id="{EAD2CDAA-CCCB-4D02-849D-419F685780E4}"/>
              </a:ext>
            </a:extLst>
          </p:cNvPr>
          <p:cNvGrpSpPr>
            <a:grpSpLocks/>
          </p:cNvGrpSpPr>
          <p:nvPr/>
        </p:nvGrpSpPr>
        <p:grpSpPr bwMode="auto">
          <a:xfrm>
            <a:off x="1085850" y="2422525"/>
            <a:ext cx="10410825" cy="1406525"/>
            <a:chOff x="1086323" y="2422525"/>
            <a:chExt cx="10410352" cy="1407165"/>
          </a:xfrm>
        </p:grpSpPr>
        <p:pic>
          <p:nvPicPr>
            <p:cNvPr id="83981" name="Picture 2">
              <a:extLst>
                <a:ext uri="{FF2B5EF4-FFF2-40B4-BE49-F238E27FC236}">
                  <a16:creationId xmlns:a16="http://schemas.microsoft.com/office/drawing/2014/main" id="{5184DD47-E106-4345-B3E4-B4DA77F1895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54113" y="2422525"/>
              <a:ext cx="1300162"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82" name="TextBox 6">
              <a:extLst>
                <a:ext uri="{FF2B5EF4-FFF2-40B4-BE49-F238E27FC236}">
                  <a16:creationId xmlns:a16="http://schemas.microsoft.com/office/drawing/2014/main" id="{D6B74040-9361-4E15-B2E8-AF88FD5970C1}"/>
                </a:ext>
              </a:extLst>
            </p:cNvPr>
            <p:cNvSpPr txBox="1">
              <a:spLocks noChangeArrowheads="1"/>
            </p:cNvSpPr>
            <p:nvPr/>
          </p:nvSpPr>
          <p:spPr bwMode="auto">
            <a:xfrm>
              <a:off x="2600325" y="2781300"/>
              <a:ext cx="88963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GB" altLang="en-US"/>
                <a:t>2. Scale up action and investment in climate adaptation solutions that address rising humanitarian needs and bring impact for the most vulnerable</a:t>
              </a:r>
              <a:endParaRPr lang="en-US" altLang="en-US"/>
            </a:p>
          </p:txBody>
        </p:sp>
        <p:sp>
          <p:nvSpPr>
            <p:cNvPr id="83983" name="TextBox 2">
              <a:extLst>
                <a:ext uri="{FF2B5EF4-FFF2-40B4-BE49-F238E27FC236}">
                  <a16:creationId xmlns:a16="http://schemas.microsoft.com/office/drawing/2014/main" id="{52FE1F41-11A9-46D8-9DDC-B3C4FED02F99}"/>
                </a:ext>
              </a:extLst>
            </p:cNvPr>
            <p:cNvSpPr txBox="1">
              <a:spLocks noChangeArrowheads="1"/>
            </p:cNvSpPr>
            <p:nvPr/>
          </p:nvSpPr>
          <p:spPr bwMode="auto">
            <a:xfrm>
              <a:off x="1086323" y="3645024"/>
              <a:ext cx="60785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da-DK" altLang="en-US" sz="600">
                  <a:solidFill>
                    <a:schemeClr val="bg1"/>
                  </a:solidFill>
                </a:rPr>
                <a:t>Photo: IFRC</a:t>
              </a:r>
              <a:endParaRPr lang="en-GB" altLang="en-US" sz="600">
                <a:solidFill>
                  <a:schemeClr val="bg1"/>
                </a:solidFill>
              </a:endParaRPr>
            </a:p>
          </p:txBody>
        </p:sp>
      </p:grpSp>
      <p:grpSp>
        <p:nvGrpSpPr>
          <p:cNvPr id="4" name="Group 3">
            <a:extLst>
              <a:ext uri="{FF2B5EF4-FFF2-40B4-BE49-F238E27FC236}">
                <a16:creationId xmlns:a16="http://schemas.microsoft.com/office/drawing/2014/main" id="{CC70C96D-0C41-4060-AD68-D9B2DACAC7B4}"/>
              </a:ext>
            </a:extLst>
          </p:cNvPr>
          <p:cNvGrpSpPr>
            <a:grpSpLocks/>
          </p:cNvGrpSpPr>
          <p:nvPr/>
        </p:nvGrpSpPr>
        <p:grpSpPr bwMode="auto">
          <a:xfrm>
            <a:off x="1112838" y="5230813"/>
            <a:ext cx="10096500" cy="1176337"/>
            <a:chOff x="1112119" y="5230813"/>
            <a:chExt cx="10097219" cy="1176175"/>
          </a:xfrm>
        </p:grpSpPr>
        <p:pic>
          <p:nvPicPr>
            <p:cNvPr id="83978" name="Picture 5">
              <a:extLst>
                <a:ext uri="{FF2B5EF4-FFF2-40B4-BE49-F238E27FC236}">
                  <a16:creationId xmlns:a16="http://schemas.microsoft.com/office/drawing/2014/main" id="{C0A61D88-7495-48D0-8EA8-ABC370B7708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154113" y="5230813"/>
              <a:ext cx="1300162"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9" name="TextBox 8">
              <a:extLst>
                <a:ext uri="{FF2B5EF4-FFF2-40B4-BE49-F238E27FC236}">
                  <a16:creationId xmlns:a16="http://schemas.microsoft.com/office/drawing/2014/main" id="{F6242E0E-98DD-43D4-BACD-BF6F3C6C78A6}"/>
                </a:ext>
              </a:extLst>
            </p:cNvPr>
            <p:cNvSpPr txBox="1">
              <a:spLocks noChangeArrowheads="1"/>
            </p:cNvSpPr>
            <p:nvPr/>
          </p:nvSpPr>
          <p:spPr bwMode="auto">
            <a:xfrm>
              <a:off x="2600325" y="5508625"/>
              <a:ext cx="8609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GB" altLang="en-US"/>
                <a:t>4. Local actors are key to delivering on climate adaptation</a:t>
              </a:r>
              <a:endParaRPr lang="en-US" altLang="en-US"/>
            </a:p>
          </p:txBody>
        </p:sp>
        <p:sp>
          <p:nvSpPr>
            <p:cNvPr id="83980" name="TextBox 2">
              <a:extLst>
                <a:ext uri="{FF2B5EF4-FFF2-40B4-BE49-F238E27FC236}">
                  <a16:creationId xmlns:a16="http://schemas.microsoft.com/office/drawing/2014/main" id="{2A89312A-3578-4BA3-BA78-A6782BABF110}"/>
                </a:ext>
              </a:extLst>
            </p:cNvPr>
            <p:cNvSpPr txBox="1">
              <a:spLocks noChangeArrowheads="1"/>
            </p:cNvSpPr>
            <p:nvPr/>
          </p:nvSpPr>
          <p:spPr bwMode="auto">
            <a:xfrm>
              <a:off x="1112119" y="6222322"/>
              <a:ext cx="60785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da-DK" altLang="en-US" sz="600">
                  <a:solidFill>
                    <a:schemeClr val="bg1"/>
                  </a:solidFill>
                </a:rPr>
                <a:t>Photo: IFRC</a:t>
              </a:r>
              <a:endParaRPr lang="en-GB" altLang="en-US" sz="600">
                <a:solidFill>
                  <a:schemeClr val="bg1"/>
                </a:solidFill>
              </a:endParaRPr>
            </a:p>
          </p:txBody>
        </p:sp>
      </p:grpSp>
      <p:grpSp>
        <p:nvGrpSpPr>
          <p:cNvPr id="3" name="Group 2">
            <a:extLst>
              <a:ext uri="{FF2B5EF4-FFF2-40B4-BE49-F238E27FC236}">
                <a16:creationId xmlns:a16="http://schemas.microsoft.com/office/drawing/2014/main" id="{5245DA15-7BD9-4BBC-82FC-95B687E4BE93}"/>
              </a:ext>
            </a:extLst>
          </p:cNvPr>
          <p:cNvGrpSpPr>
            <a:grpSpLocks/>
          </p:cNvGrpSpPr>
          <p:nvPr/>
        </p:nvGrpSpPr>
        <p:grpSpPr bwMode="auto">
          <a:xfrm>
            <a:off x="1123950" y="3933825"/>
            <a:ext cx="10301288" cy="1195388"/>
            <a:chOff x="1124167" y="3933825"/>
            <a:chExt cx="10301071" cy="1195930"/>
          </a:xfrm>
        </p:grpSpPr>
        <p:sp>
          <p:nvSpPr>
            <p:cNvPr id="83975" name="TextBox 1">
              <a:extLst>
                <a:ext uri="{FF2B5EF4-FFF2-40B4-BE49-F238E27FC236}">
                  <a16:creationId xmlns:a16="http://schemas.microsoft.com/office/drawing/2014/main" id="{A4CF7D14-9ED5-4705-9DCF-96D93786FBCE}"/>
                </a:ext>
              </a:extLst>
            </p:cNvPr>
            <p:cNvSpPr txBox="1">
              <a:spLocks noChangeArrowheads="1"/>
            </p:cNvSpPr>
            <p:nvPr/>
          </p:nvSpPr>
          <p:spPr bwMode="auto">
            <a:xfrm>
              <a:off x="2600325" y="4221163"/>
              <a:ext cx="882491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en-US" altLang="en-US"/>
                <a:t>3. Humanitarian actors need to apply a climate lens across their work and adapt their programming accordingly</a:t>
              </a:r>
            </a:p>
          </p:txBody>
        </p:sp>
        <p:pic>
          <p:nvPicPr>
            <p:cNvPr id="83976" name="Picture 7">
              <a:extLst>
                <a:ext uri="{FF2B5EF4-FFF2-40B4-BE49-F238E27FC236}">
                  <a16:creationId xmlns:a16="http://schemas.microsoft.com/office/drawing/2014/main" id="{18435167-67D5-45E0-AD63-2494D1F907D3}"/>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154113" y="3933825"/>
              <a:ext cx="1300162"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7" name="TextBox 2">
              <a:extLst>
                <a:ext uri="{FF2B5EF4-FFF2-40B4-BE49-F238E27FC236}">
                  <a16:creationId xmlns:a16="http://schemas.microsoft.com/office/drawing/2014/main" id="{216E2E13-F2D7-450B-9E45-005B1CE3C6C1}"/>
                </a:ext>
              </a:extLst>
            </p:cNvPr>
            <p:cNvSpPr txBox="1">
              <a:spLocks noChangeArrowheads="1"/>
            </p:cNvSpPr>
            <p:nvPr/>
          </p:nvSpPr>
          <p:spPr bwMode="auto">
            <a:xfrm>
              <a:off x="1124167" y="4945089"/>
              <a:ext cx="944489"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da-DK" altLang="en-US" sz="600">
                  <a:solidFill>
                    <a:schemeClr val="bg1"/>
                  </a:solidFill>
                </a:rPr>
                <a:t>Photo: Climate Centre</a:t>
              </a:r>
              <a:endParaRPr lang="en-GB" altLang="en-US" sz="600">
                <a:solidFill>
                  <a:schemeClr val="bg1"/>
                </a:solidFill>
              </a:endParaRPr>
            </a:p>
          </p:txBody>
        </p:sp>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F05B3-6F21-2540-89F1-2204182BCDF7}"/>
              </a:ext>
            </a:extLst>
          </p:cNvPr>
          <p:cNvSpPr txBox="1">
            <a:spLocks/>
          </p:cNvSpPr>
          <p:nvPr/>
        </p:nvSpPr>
        <p:spPr>
          <a:xfrm>
            <a:off x="1992313" y="2276475"/>
            <a:ext cx="82296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defRPr/>
            </a:pPr>
            <a:r>
              <a:rPr lang="en-US" altLang="en-US" sz="4000" b="1" kern="0" dirty="0"/>
              <a:t>Science – what is it telling us?</a:t>
            </a:r>
          </a:p>
        </p:txBody>
      </p:sp>
      <p:sp>
        <p:nvSpPr>
          <p:cNvPr id="11266" name="Line 3">
            <a:extLst>
              <a:ext uri="{FF2B5EF4-FFF2-40B4-BE49-F238E27FC236}">
                <a16:creationId xmlns:a16="http://schemas.microsoft.com/office/drawing/2014/main" id="{915657D8-7BDE-4E42-890C-82539928D664}"/>
              </a:ext>
            </a:extLst>
          </p:cNvPr>
          <p:cNvSpPr>
            <a:spLocks noChangeShapeType="1"/>
          </p:cNvSpPr>
          <p:nvPr/>
        </p:nvSpPr>
        <p:spPr bwMode="auto">
          <a:xfrm flipV="1">
            <a:off x="2173288" y="3400425"/>
            <a:ext cx="7867650" cy="19050"/>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a:lstStyle/>
          <a:p>
            <a:endParaRPr lang="en-GB"/>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0206B67-AF1B-4E65-A8F8-9D7EAA5E54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882746">
            <a:off x="7532708" y="851895"/>
            <a:ext cx="4245178" cy="5602110"/>
          </a:xfrm>
          <a:prstGeom prst="rect">
            <a:avLst/>
          </a:prstGeom>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3C6D9849-1EAB-402F-A201-FC720BA6A2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69090">
            <a:off x="7480040" y="838565"/>
            <a:ext cx="4319646" cy="5614424"/>
          </a:xfrm>
          <a:prstGeom prst="rect">
            <a:avLst/>
          </a:prstGeom>
          <a:effectLst>
            <a:outerShdw blurRad="50800" dist="38100" dir="2700000" algn="tl" rotWithShape="0">
              <a:prstClr val="black">
                <a:alpha val="40000"/>
              </a:prstClr>
            </a:outerShdw>
          </a:effectLst>
        </p:spPr>
      </p:pic>
      <p:sp>
        <p:nvSpPr>
          <p:cNvPr id="4" name="Title 1">
            <a:extLst>
              <a:ext uri="{FF2B5EF4-FFF2-40B4-BE49-F238E27FC236}">
                <a16:creationId xmlns:a16="http://schemas.microsoft.com/office/drawing/2014/main" id="{D07AE2C4-5498-435D-8E62-B31803A8A3FA}"/>
              </a:ext>
            </a:extLst>
          </p:cNvPr>
          <p:cNvSpPr txBox="1">
            <a:spLocks/>
          </p:cNvSpPr>
          <p:nvPr/>
        </p:nvSpPr>
        <p:spPr>
          <a:xfrm>
            <a:off x="119336" y="189012"/>
            <a:ext cx="11737304" cy="6477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defRPr/>
            </a:pPr>
            <a:r>
              <a:rPr lang="en-US" altLang="en-US" sz="2900" b="1" kern="0" dirty="0">
                <a:latin typeface="+mn-lt"/>
              </a:rPr>
              <a:t>IPCC </a:t>
            </a:r>
            <a:r>
              <a:rPr lang="en-GB" altLang="en-US" sz="2900" b="1" kern="0" dirty="0">
                <a:latin typeface="+mn-lt"/>
              </a:rPr>
              <a:t>– the ‘key </a:t>
            </a:r>
            <a:r>
              <a:rPr lang="en-GB" altLang="en-US" sz="2900" b="1" kern="0" dirty="0" err="1">
                <a:latin typeface="+mn-lt"/>
              </a:rPr>
              <a:t>reference’on</a:t>
            </a:r>
            <a:r>
              <a:rPr lang="en-GB" altLang="en-US" sz="2900" b="1" kern="0" dirty="0">
                <a:latin typeface="+mn-lt"/>
              </a:rPr>
              <a:t> climate change (</a:t>
            </a:r>
            <a:r>
              <a:rPr lang="en-US" altLang="en-US" sz="2900" b="1" kern="0" dirty="0">
                <a:latin typeface="+mn-lt"/>
              </a:rPr>
              <a:t>AR6  2021)</a:t>
            </a:r>
          </a:p>
        </p:txBody>
      </p:sp>
      <p:sp>
        <p:nvSpPr>
          <p:cNvPr id="6" name="TextBox 5">
            <a:extLst>
              <a:ext uri="{FF2B5EF4-FFF2-40B4-BE49-F238E27FC236}">
                <a16:creationId xmlns:a16="http://schemas.microsoft.com/office/drawing/2014/main" id="{74D7579E-F3D7-40BD-852E-58A5594A29D3}"/>
              </a:ext>
            </a:extLst>
          </p:cNvPr>
          <p:cNvSpPr txBox="1"/>
          <p:nvPr/>
        </p:nvSpPr>
        <p:spPr>
          <a:xfrm>
            <a:off x="317820" y="853804"/>
            <a:ext cx="7866411" cy="1554272"/>
          </a:xfrm>
          <a:prstGeom prst="rect">
            <a:avLst/>
          </a:prstGeom>
          <a:noFill/>
        </p:spPr>
        <p:txBody>
          <a:bodyPr wrap="square">
            <a:spAutoFit/>
          </a:bodyPr>
          <a:lstStyle/>
          <a:p>
            <a:pPr marL="285750" indent="-285750">
              <a:spcAft>
                <a:spcPts val="600"/>
              </a:spcAft>
              <a:buFont typeface="Arial" panose="020B0604020202020204" pitchFamily="34" charset="0"/>
              <a:buChar char="•"/>
            </a:pPr>
            <a:r>
              <a:rPr lang="en-GB" dirty="0"/>
              <a:t>“It is </a:t>
            </a:r>
            <a:r>
              <a:rPr lang="en-GB" b="1" i="1" dirty="0"/>
              <a:t>unequivocal </a:t>
            </a:r>
            <a:r>
              <a:rPr lang="en-GB" dirty="0"/>
              <a:t>that </a:t>
            </a:r>
            <a:r>
              <a:rPr lang="en-GB" b="1" dirty="0"/>
              <a:t>human influence </a:t>
            </a:r>
            <a:r>
              <a:rPr lang="en-GB" dirty="0"/>
              <a:t>has warmed the atmosphere, ocean and land. Widespread and rapid changes in the atmosphere, ocean, cryosphere and biosphere have occurred"</a:t>
            </a:r>
          </a:p>
          <a:p>
            <a:pPr marL="285750" indent="-285750">
              <a:buFont typeface="Arial" panose="020B0604020202020204" pitchFamily="34" charset="0"/>
              <a:buChar char="•"/>
            </a:pPr>
            <a:r>
              <a:rPr lang="en-GB" dirty="0"/>
              <a:t>"</a:t>
            </a:r>
            <a:r>
              <a:rPr lang="en-GB" b="1" dirty="0"/>
              <a:t>Human influence</a:t>
            </a:r>
            <a:r>
              <a:rPr lang="en-GB" dirty="0"/>
              <a:t> has warmed the climate at a rate that is unprecedented in at least the last 2000 years"</a:t>
            </a:r>
          </a:p>
        </p:txBody>
      </p:sp>
      <p:pic>
        <p:nvPicPr>
          <p:cNvPr id="7" name="Picture 6">
            <a:extLst>
              <a:ext uri="{FF2B5EF4-FFF2-40B4-BE49-F238E27FC236}">
                <a16:creationId xmlns:a16="http://schemas.microsoft.com/office/drawing/2014/main" id="{9314914A-AFFF-4765-8445-FBCEE7100E19}"/>
              </a:ext>
            </a:extLst>
          </p:cNvPr>
          <p:cNvPicPr>
            <a:picLocks noChangeAspect="1"/>
          </p:cNvPicPr>
          <p:nvPr/>
        </p:nvPicPr>
        <p:blipFill>
          <a:blip r:embed="rId5"/>
          <a:stretch>
            <a:fillRect/>
          </a:stretch>
        </p:blipFill>
        <p:spPr>
          <a:xfrm>
            <a:off x="1983205" y="2636912"/>
            <a:ext cx="3464723" cy="4169630"/>
          </a:xfrm>
          <a:prstGeom prst="rect">
            <a:avLst/>
          </a:prstGeom>
        </p:spPr>
      </p:pic>
      <p:pic>
        <p:nvPicPr>
          <p:cNvPr id="10" name="Picture 9">
            <a:extLst>
              <a:ext uri="{FF2B5EF4-FFF2-40B4-BE49-F238E27FC236}">
                <a16:creationId xmlns:a16="http://schemas.microsoft.com/office/drawing/2014/main" id="{D9E594FF-9D01-476A-8192-8FBA7E0DEE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45623" y="2473390"/>
            <a:ext cx="5645301" cy="4308256"/>
          </a:xfrm>
          <a:prstGeom prst="rect">
            <a:avLst/>
          </a:prstGeom>
        </p:spPr>
      </p:pic>
    </p:spTree>
    <p:extLst>
      <p:ext uri="{BB962C8B-B14F-4D97-AF65-F5344CB8AC3E}">
        <p14:creationId xmlns:p14="http://schemas.microsoft.com/office/powerpoint/2010/main" val="2501153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B4DF12-84D2-2048-91DC-C4746B6AA11E}"/>
              </a:ext>
            </a:extLst>
          </p:cNvPr>
          <p:cNvSpPr txBox="1">
            <a:spLocks/>
          </p:cNvSpPr>
          <p:nvPr/>
        </p:nvSpPr>
        <p:spPr>
          <a:xfrm>
            <a:off x="1992313" y="404813"/>
            <a:ext cx="8229600" cy="6477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defRPr/>
            </a:pPr>
            <a:r>
              <a:rPr lang="en-US" altLang="en-US" sz="2900" b="1" kern="0" dirty="0">
                <a:latin typeface="+mn-lt"/>
              </a:rPr>
              <a:t>Why is it getting warmer?</a:t>
            </a:r>
          </a:p>
        </p:txBody>
      </p:sp>
      <p:sp>
        <p:nvSpPr>
          <p:cNvPr id="3" name="Content Placeholder 2">
            <a:extLst>
              <a:ext uri="{FF2B5EF4-FFF2-40B4-BE49-F238E27FC236}">
                <a16:creationId xmlns:a16="http://schemas.microsoft.com/office/drawing/2014/main" id="{7D942D10-3F51-0447-8B4B-B0E5D7C6DB21}"/>
              </a:ext>
            </a:extLst>
          </p:cNvPr>
          <p:cNvSpPr txBox="1">
            <a:spLocks/>
          </p:cNvSpPr>
          <p:nvPr/>
        </p:nvSpPr>
        <p:spPr>
          <a:xfrm>
            <a:off x="695325" y="1125538"/>
            <a:ext cx="11233150" cy="709612"/>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lnSpc>
                <a:spcPct val="90000"/>
              </a:lnSpc>
              <a:buFontTx/>
              <a:buNone/>
              <a:defRPr/>
            </a:pPr>
            <a:r>
              <a:rPr lang="en-US" altLang="en-US" sz="2200" kern="0" dirty="0"/>
              <a:t>Answer: The rapid global warming of the past 100 years is caused mostly by human activity, mainly:</a:t>
            </a:r>
          </a:p>
        </p:txBody>
      </p:sp>
      <p:grpSp>
        <p:nvGrpSpPr>
          <p:cNvPr id="4" name="Group 10">
            <a:extLst>
              <a:ext uri="{FF2B5EF4-FFF2-40B4-BE49-F238E27FC236}">
                <a16:creationId xmlns:a16="http://schemas.microsoft.com/office/drawing/2014/main" id="{8EB74A3A-14BC-4EE9-9690-55DFE5B04876}"/>
              </a:ext>
            </a:extLst>
          </p:cNvPr>
          <p:cNvGrpSpPr>
            <a:grpSpLocks/>
          </p:cNvGrpSpPr>
          <p:nvPr/>
        </p:nvGrpSpPr>
        <p:grpSpPr bwMode="auto">
          <a:xfrm>
            <a:off x="735013" y="2024063"/>
            <a:ext cx="11193462" cy="1363662"/>
            <a:chOff x="385" y="1463"/>
            <a:chExt cx="7051" cy="859"/>
          </a:xfrm>
        </p:grpSpPr>
        <p:sp>
          <p:nvSpPr>
            <p:cNvPr id="16394" name="Content Placeholder 2">
              <a:extLst>
                <a:ext uri="{FF2B5EF4-FFF2-40B4-BE49-F238E27FC236}">
                  <a16:creationId xmlns:a16="http://schemas.microsoft.com/office/drawing/2014/main" id="{9F42B520-2F9F-4F8E-9194-4F5F3E1DEE6D}"/>
                </a:ext>
              </a:extLst>
            </p:cNvPr>
            <p:cNvSpPr>
              <a:spLocks/>
            </p:cNvSpPr>
            <p:nvPr/>
          </p:nvSpPr>
          <p:spPr bwMode="auto">
            <a:xfrm>
              <a:off x="1339" y="1555"/>
              <a:ext cx="6097" cy="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nSpc>
                  <a:spcPct val="90000"/>
                </a:lnSpc>
                <a:spcBef>
                  <a:spcPct val="20000"/>
                </a:spcBef>
                <a:buClr>
                  <a:srgbClr val="C00000"/>
                </a:buClr>
                <a:buSzPct val="80000"/>
                <a:buFont typeface="Arial" panose="020B0604020202020204" pitchFamily="34" charset="0"/>
                <a:buNone/>
              </a:pPr>
              <a:r>
                <a:rPr lang="en-US" altLang="en-US" sz="2200" b="1"/>
                <a:t>Burning fossil fuels</a:t>
              </a:r>
              <a:r>
                <a:rPr lang="en-US" altLang="en-US" sz="2200"/>
                <a:t> (e.g. coal, oil, natural gas), sending </a:t>
              </a:r>
              <a:r>
                <a:rPr lang="ja-JP" altLang="en-US" sz="2200"/>
                <a:t>“</a:t>
              </a:r>
              <a:r>
                <a:rPr lang="en-US" altLang="ja-JP" sz="2200"/>
                <a:t>greenhouse gases</a:t>
              </a:r>
              <a:r>
                <a:rPr lang="ja-JP" altLang="en-US" sz="2200"/>
                <a:t>”</a:t>
              </a:r>
              <a:r>
                <a:rPr lang="en-US" altLang="ja-JP" sz="2200"/>
                <a:t> (GHG) into the atmosphere</a:t>
              </a:r>
            </a:p>
          </p:txBody>
        </p:sp>
        <p:pic>
          <p:nvPicPr>
            <p:cNvPr id="16395" name="Picture 6">
              <a:extLst>
                <a:ext uri="{FF2B5EF4-FFF2-40B4-BE49-F238E27FC236}">
                  <a16:creationId xmlns:a16="http://schemas.microsoft.com/office/drawing/2014/main" id="{ED20A8EB-D51E-4155-92AF-D089C84EE36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5" y="1463"/>
              <a:ext cx="862" cy="8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11">
            <a:extLst>
              <a:ext uri="{FF2B5EF4-FFF2-40B4-BE49-F238E27FC236}">
                <a16:creationId xmlns:a16="http://schemas.microsoft.com/office/drawing/2014/main" id="{6F70F41F-EC02-4728-9A89-B9976E1D349D}"/>
              </a:ext>
            </a:extLst>
          </p:cNvPr>
          <p:cNvGrpSpPr>
            <a:grpSpLocks/>
          </p:cNvGrpSpPr>
          <p:nvPr/>
        </p:nvGrpSpPr>
        <p:grpSpPr bwMode="auto">
          <a:xfrm>
            <a:off x="725488" y="3505200"/>
            <a:ext cx="10741025" cy="1371600"/>
            <a:chOff x="385" y="2361"/>
            <a:chExt cx="6766" cy="864"/>
          </a:xfrm>
        </p:grpSpPr>
        <p:sp>
          <p:nvSpPr>
            <p:cNvPr id="16392" name="Content Placeholder 2">
              <a:extLst>
                <a:ext uri="{FF2B5EF4-FFF2-40B4-BE49-F238E27FC236}">
                  <a16:creationId xmlns:a16="http://schemas.microsoft.com/office/drawing/2014/main" id="{BC318260-F260-4F4F-B596-A5627D59AB18}"/>
                </a:ext>
              </a:extLst>
            </p:cNvPr>
            <p:cNvSpPr>
              <a:spLocks/>
            </p:cNvSpPr>
            <p:nvPr/>
          </p:nvSpPr>
          <p:spPr bwMode="auto">
            <a:xfrm>
              <a:off x="1359" y="2568"/>
              <a:ext cx="5792" cy="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r>
                <a:rPr lang="en-US" altLang="en-US" sz="2200" b="1" dirty="0"/>
                <a:t>Widespread deforestation </a:t>
              </a:r>
              <a:r>
                <a:rPr lang="en-US" altLang="en-US" sz="2200" dirty="0"/>
                <a:t>(trees absorb and contain a  lot of carbon, and when burnt CO</a:t>
              </a:r>
              <a:r>
                <a:rPr lang="en-US" altLang="en-US" sz="2200" baseline="-25000" dirty="0"/>
                <a:t>2 </a:t>
              </a:r>
              <a:r>
                <a:rPr lang="en-US" altLang="en-US" sz="2200" dirty="0"/>
                <a:t>is released)</a:t>
              </a:r>
            </a:p>
          </p:txBody>
        </p:sp>
        <p:pic>
          <p:nvPicPr>
            <p:cNvPr id="16393" name="Picture 9" descr="CTK1-3229">
              <a:extLst>
                <a:ext uri="{FF2B5EF4-FFF2-40B4-BE49-F238E27FC236}">
                  <a16:creationId xmlns:a16="http://schemas.microsoft.com/office/drawing/2014/main" id="{F45A9F7F-57C8-4E98-B67E-EFD23BE9A6AE}"/>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5" y="2361"/>
              <a:ext cx="862" cy="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0" name="Group 12">
            <a:extLst>
              <a:ext uri="{FF2B5EF4-FFF2-40B4-BE49-F238E27FC236}">
                <a16:creationId xmlns:a16="http://schemas.microsoft.com/office/drawing/2014/main" id="{C9A9F587-17B3-484B-85DC-6C39034F5DFF}"/>
              </a:ext>
            </a:extLst>
          </p:cNvPr>
          <p:cNvGrpSpPr>
            <a:grpSpLocks/>
          </p:cNvGrpSpPr>
          <p:nvPr/>
        </p:nvGrpSpPr>
        <p:grpSpPr bwMode="auto">
          <a:xfrm>
            <a:off x="714375" y="4976813"/>
            <a:ext cx="10723563" cy="1336675"/>
            <a:chOff x="385" y="3249"/>
            <a:chExt cx="6755" cy="842"/>
          </a:xfrm>
        </p:grpSpPr>
        <p:sp>
          <p:nvSpPr>
            <p:cNvPr id="16390" name="Content Placeholder 2">
              <a:extLst>
                <a:ext uri="{FF2B5EF4-FFF2-40B4-BE49-F238E27FC236}">
                  <a16:creationId xmlns:a16="http://schemas.microsoft.com/office/drawing/2014/main" id="{673A5A79-1D8F-47C6-93F3-1D5D772A434A}"/>
                </a:ext>
              </a:extLst>
            </p:cNvPr>
            <p:cNvSpPr>
              <a:spLocks/>
            </p:cNvSpPr>
            <p:nvPr/>
          </p:nvSpPr>
          <p:spPr bwMode="auto">
            <a:xfrm>
              <a:off x="1348" y="3521"/>
              <a:ext cx="5792" cy="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nSpc>
                  <a:spcPct val="90000"/>
                </a:lnSpc>
                <a:spcBef>
                  <a:spcPct val="20000"/>
                </a:spcBef>
                <a:buClr>
                  <a:srgbClr val="C00000"/>
                </a:buClr>
                <a:buSzPct val="80000"/>
                <a:buFont typeface="Arial" panose="020B0604020202020204" pitchFamily="34" charset="0"/>
                <a:buNone/>
              </a:pPr>
              <a:r>
                <a:rPr lang="en-US" altLang="en-US" sz="2200" b="1"/>
                <a:t>Changing agricultural</a:t>
              </a:r>
              <a:r>
                <a:rPr lang="en-US" altLang="en-US" sz="2200"/>
                <a:t> and land-use practices  (agriculture releases other GHGs, CH</a:t>
              </a:r>
              <a:r>
                <a:rPr lang="en-US" altLang="en-US" sz="2200" baseline="-25000"/>
                <a:t>4</a:t>
              </a:r>
              <a:r>
                <a:rPr lang="en-US" altLang="en-US" sz="2200"/>
                <a:t> and NO</a:t>
              </a:r>
              <a:r>
                <a:rPr lang="en-US" altLang="en-US" sz="2200" baseline="-25000"/>
                <a:t>2</a:t>
              </a:r>
              <a:r>
                <a:rPr lang="en-US" altLang="en-US" sz="2200"/>
                <a:t>)</a:t>
              </a:r>
            </a:p>
          </p:txBody>
        </p:sp>
        <p:pic>
          <p:nvPicPr>
            <p:cNvPr id="16391" name="Picture 8" descr="CTK1-8800">
              <a:extLst>
                <a:ext uri="{FF2B5EF4-FFF2-40B4-BE49-F238E27FC236}">
                  <a16:creationId xmlns:a16="http://schemas.microsoft.com/office/drawing/2014/main" id="{BE3C108E-FCD3-4035-8AAE-348C9D5E26CE}"/>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5" y="3249"/>
              <a:ext cx="867" cy="8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55778BD-6E87-41BD-A517-EB86E3017015}"/>
              </a:ext>
            </a:extLst>
          </p:cNvPr>
          <p:cNvGrpSpPr>
            <a:grpSpLocks/>
          </p:cNvGrpSpPr>
          <p:nvPr/>
        </p:nvGrpSpPr>
        <p:grpSpPr bwMode="auto">
          <a:xfrm>
            <a:off x="873125" y="1825625"/>
            <a:ext cx="5438775" cy="4319588"/>
            <a:chOff x="873125" y="1825625"/>
            <a:chExt cx="5438775" cy="4267200"/>
          </a:xfrm>
        </p:grpSpPr>
        <p:pic>
          <p:nvPicPr>
            <p:cNvPr id="18442" name="Picture 10" descr="https://www.esrl.noaa.gov/gmd/webdata/ccgg/trends/co2_data_mlo.png">
              <a:extLst>
                <a:ext uri="{FF2B5EF4-FFF2-40B4-BE49-F238E27FC236}">
                  <a16:creationId xmlns:a16="http://schemas.microsoft.com/office/drawing/2014/main" id="{EDDF4248-24D0-4B91-BE84-CBCCAC010EB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73125" y="1825625"/>
              <a:ext cx="543877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a:extLst>
                <a:ext uri="{FF2B5EF4-FFF2-40B4-BE49-F238E27FC236}">
                  <a16:creationId xmlns:a16="http://schemas.microsoft.com/office/drawing/2014/main" id="{B167EC44-C452-44C4-92EA-F9B8702D82D6}"/>
                </a:ext>
              </a:extLst>
            </p:cNvPr>
            <p:cNvSpPr/>
            <p:nvPr/>
          </p:nvSpPr>
          <p:spPr>
            <a:xfrm>
              <a:off x="1774825" y="2448219"/>
              <a:ext cx="3168650" cy="4939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b="1" dirty="0">
                <a:solidFill>
                  <a:schemeClr val="tx1"/>
                </a:solidFill>
              </a:endParaRPr>
            </a:p>
          </p:txBody>
        </p:sp>
      </p:grpSp>
      <p:pic>
        <p:nvPicPr>
          <p:cNvPr id="20492" name="Picture 12" descr="https://assets.climatecentral.org/images/uploads/gallery/2018NCA_TempCO2_UPDATED.jpg">
            <a:extLst>
              <a:ext uri="{FF2B5EF4-FFF2-40B4-BE49-F238E27FC236}">
                <a16:creationId xmlns:a16="http://schemas.microsoft.com/office/drawing/2014/main" id="{2C8511F8-87DF-4E59-BE75-E0371D37C3D6}"/>
              </a:ext>
            </a:extLst>
          </p:cNvPr>
          <p:cNvPicPr preferRelativeResize="0">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74713" y="1822450"/>
            <a:ext cx="5440362" cy="435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a:extLst>
              <a:ext uri="{FF2B5EF4-FFF2-40B4-BE49-F238E27FC236}">
                <a16:creationId xmlns:a16="http://schemas.microsoft.com/office/drawing/2014/main" id="{B5ED406F-07DD-B342-97ED-E4B1BDA7D613}"/>
              </a:ext>
            </a:extLst>
          </p:cNvPr>
          <p:cNvSpPr txBox="1">
            <a:spLocks/>
          </p:cNvSpPr>
          <p:nvPr/>
        </p:nvSpPr>
        <p:spPr>
          <a:xfrm>
            <a:off x="1981200" y="1196975"/>
            <a:ext cx="8229600" cy="576263"/>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a:lstStyle>
          <a:p>
            <a:pPr marL="0" indent="0">
              <a:buFontTx/>
              <a:buNone/>
              <a:defRPr/>
            </a:pPr>
            <a:r>
              <a:rPr lang="en-US" altLang="en-US" sz="2300" kern="0" dirty="0">
                <a:solidFill>
                  <a:schemeClr val="bg1"/>
                </a:solidFill>
              </a:rPr>
              <a:t>Greenhouse gases are acting as a </a:t>
            </a:r>
            <a:r>
              <a:rPr lang="en-US" altLang="en-US" sz="2400" kern="0" dirty="0">
                <a:solidFill>
                  <a:schemeClr val="bg1"/>
                </a:solidFill>
              </a:rPr>
              <a:t>blanket</a:t>
            </a:r>
            <a:r>
              <a:rPr lang="en-US" altLang="en-US" sz="2300" kern="0" dirty="0">
                <a:solidFill>
                  <a:schemeClr val="bg1"/>
                </a:solidFill>
              </a:rPr>
              <a:t> around the earth</a:t>
            </a:r>
          </a:p>
        </p:txBody>
      </p:sp>
      <p:grpSp>
        <p:nvGrpSpPr>
          <p:cNvPr id="18437" name="Group 11">
            <a:extLst>
              <a:ext uri="{FF2B5EF4-FFF2-40B4-BE49-F238E27FC236}">
                <a16:creationId xmlns:a16="http://schemas.microsoft.com/office/drawing/2014/main" id="{4155D9E7-9466-4E13-9841-8CD71DC43158}"/>
              </a:ext>
            </a:extLst>
          </p:cNvPr>
          <p:cNvGrpSpPr>
            <a:grpSpLocks/>
          </p:cNvGrpSpPr>
          <p:nvPr/>
        </p:nvGrpSpPr>
        <p:grpSpPr bwMode="auto">
          <a:xfrm>
            <a:off x="7215188" y="2133600"/>
            <a:ext cx="4784725" cy="3743325"/>
            <a:chOff x="3084" y="1071"/>
            <a:chExt cx="2382" cy="1856"/>
          </a:xfrm>
        </p:grpSpPr>
        <p:pic>
          <p:nvPicPr>
            <p:cNvPr id="18440" name="Picture 2" descr="http://www.jamesdolan.com/projects/planetatmosphere/atmosphere.jpg">
              <a:extLst>
                <a:ext uri="{FF2B5EF4-FFF2-40B4-BE49-F238E27FC236}">
                  <a16:creationId xmlns:a16="http://schemas.microsoft.com/office/drawing/2014/main" id="{6A2FD2E5-4A35-417E-B748-9183E5724007}"/>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196" y="1071"/>
              <a:ext cx="2270" cy="1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1" name="Rectangle 7">
              <a:extLst>
                <a:ext uri="{FF2B5EF4-FFF2-40B4-BE49-F238E27FC236}">
                  <a16:creationId xmlns:a16="http://schemas.microsoft.com/office/drawing/2014/main" id="{45615261-5C02-44FC-91A6-123F216E36D6}"/>
                </a:ext>
              </a:extLst>
            </p:cNvPr>
            <p:cNvSpPr>
              <a:spLocks noChangeArrowheads="1"/>
            </p:cNvSpPr>
            <p:nvPr/>
          </p:nvSpPr>
          <p:spPr bwMode="auto">
            <a:xfrm>
              <a:off x="3084" y="2569"/>
              <a:ext cx="295" cy="31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endParaRPr lang="en-US" altLang="en-US"/>
            </a:p>
          </p:txBody>
        </p:sp>
      </p:grpSp>
      <p:cxnSp>
        <p:nvCxnSpPr>
          <p:cNvPr id="8" name="Straight Arrow Connector 7">
            <a:extLst>
              <a:ext uri="{FF2B5EF4-FFF2-40B4-BE49-F238E27FC236}">
                <a16:creationId xmlns:a16="http://schemas.microsoft.com/office/drawing/2014/main" id="{00033144-0967-4A1A-AB5A-1816498585C3}"/>
              </a:ext>
            </a:extLst>
          </p:cNvPr>
          <p:cNvCxnSpPr>
            <a:cxnSpLocks noChangeShapeType="1"/>
          </p:cNvCxnSpPr>
          <p:nvPr/>
        </p:nvCxnSpPr>
        <p:spPr bwMode="auto">
          <a:xfrm>
            <a:off x="6311900" y="3900488"/>
            <a:ext cx="1428750" cy="0"/>
          </a:xfrm>
          <a:prstGeom prst="straightConnector1">
            <a:avLst/>
          </a:prstGeom>
          <a:noFill/>
          <a:ln w="57150">
            <a:solidFill>
              <a:srgbClr val="FF0000"/>
            </a:solidFill>
            <a:round/>
            <a:headEnd/>
            <a:tailEnd type="arrow" w="med" len="med"/>
          </a:ln>
          <a:extLst>
            <a:ext uri="{909E8E84-426E-40DD-AFC4-6F175D3DCCD1}">
              <a14:hiddenFill xmlns:a14="http://schemas.microsoft.com/office/drawing/2010/main">
                <a:noFill/>
              </a14:hiddenFill>
            </a:ext>
          </a:extLst>
        </p:spPr>
      </p:cxnSp>
      <p:sp>
        <p:nvSpPr>
          <p:cNvPr id="13" name="Title 1">
            <a:extLst>
              <a:ext uri="{FF2B5EF4-FFF2-40B4-BE49-F238E27FC236}">
                <a16:creationId xmlns:a16="http://schemas.microsoft.com/office/drawing/2014/main" id="{BEC0F750-0F93-44CE-9D89-9CA5E2768145}"/>
              </a:ext>
            </a:extLst>
          </p:cNvPr>
          <p:cNvSpPr txBox="1">
            <a:spLocks/>
          </p:cNvSpPr>
          <p:nvPr/>
        </p:nvSpPr>
        <p:spPr>
          <a:xfrm>
            <a:off x="1992313" y="404813"/>
            <a:ext cx="8229600" cy="6477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mj-cs"/>
              </a:defRPr>
            </a:lvl1pPr>
            <a:lvl2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2pPr>
            <a:lvl3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3pPr>
            <a:lvl4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4pPr>
            <a:lvl5pPr algn="ctr" rtl="0" eaLnBrk="0" fontAlgn="base" hangingPunct="0">
              <a:spcBef>
                <a:spcPct val="0"/>
              </a:spcBef>
              <a:spcAft>
                <a:spcPct val="0"/>
              </a:spcAft>
              <a:defRPr sz="4400">
                <a:solidFill>
                  <a:schemeClr val="tx2"/>
                </a:solidFill>
                <a:latin typeface="Arial" pitchFamily="34" charset="0"/>
                <a:ea typeface="MS PGothic" panose="020B0600070205080204" pitchFamily="34" charset="-128"/>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a:lstStyle>
          <a:p>
            <a:pPr>
              <a:defRPr/>
            </a:pPr>
            <a:r>
              <a:rPr lang="en-US" altLang="en-US" sz="2900" b="1" kern="0" dirty="0">
                <a:solidFill>
                  <a:schemeClr val="bg1"/>
                </a:solidFill>
                <a:latin typeface="+mn-lt"/>
              </a:rPr>
              <a:t>Why is it getting warmer?</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200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nodeType="afterGroup">
                            <p:stCondLst>
                              <p:cond delay="2500"/>
                            </p:stCondLst>
                            <p:childTnLst>
                              <p:par>
                                <p:cTn id="8" presetID="22" presetClass="entr" presetSubtype="8" fill="hold" nodeType="afterEffect">
                                  <p:stCondLst>
                                    <p:cond delay="100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20492"/>
                                        </p:tgtEl>
                                        <p:attrNameLst>
                                          <p:attrName>style.visibility</p:attrName>
                                        </p:attrNameLst>
                                      </p:cBhvr>
                                      <p:to>
                                        <p:strVal val="visible"/>
                                      </p:to>
                                    </p:set>
                                    <p:animEffect transition="in" filter="fade">
                                      <p:cBhvr>
                                        <p:cTn id="15" dur="500"/>
                                        <p:tgtEl>
                                          <p:spTgt spid="20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en Indicators of a Warming World">
            <a:extLst>
              <a:ext uri="{FF2B5EF4-FFF2-40B4-BE49-F238E27FC236}">
                <a16:creationId xmlns:a16="http://schemas.microsoft.com/office/drawing/2014/main" id="{1653F3DB-6A7F-4D73-AFCF-2FFCA20A22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5834" y="188640"/>
            <a:ext cx="9304662" cy="600150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86726F3-E40A-4371-93F6-0ABB3D1D30BE}"/>
              </a:ext>
            </a:extLst>
          </p:cNvPr>
          <p:cNvSpPr txBox="1">
            <a:spLocks noChangeArrowheads="1"/>
          </p:cNvSpPr>
          <p:nvPr/>
        </p:nvSpPr>
        <p:spPr bwMode="auto">
          <a:xfrm>
            <a:off x="1402135" y="6037287"/>
            <a:ext cx="111120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r>
              <a:rPr lang="da-DK" altLang="en-US" sz="700" dirty="0"/>
              <a:t>Source: </a:t>
            </a:r>
            <a:r>
              <a:rPr lang="en-GB" sz="800" dirty="0">
                <a:solidFill>
                  <a:srgbClr val="3D4044"/>
                </a:solidFill>
                <a:latin typeface="open sans"/>
              </a:rPr>
              <a:t>NOAA NCDC</a:t>
            </a:r>
            <a:endParaRPr lang="en-GB" altLang="en-US" sz="700" dirty="0"/>
          </a:p>
        </p:txBody>
      </p:sp>
    </p:spTree>
    <p:extLst>
      <p:ext uri="{BB962C8B-B14F-4D97-AF65-F5344CB8AC3E}">
        <p14:creationId xmlns:p14="http://schemas.microsoft.com/office/powerpoint/2010/main" val="1683728967"/>
      </p:ext>
    </p:extLst>
  </p:cSld>
  <p:clrMapOvr>
    <a:masterClrMapping/>
  </p:clrMapOvr>
  <p:transition>
    <p:dissolve/>
  </p:transition>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Arial"/>
      </a:majorFont>
      <a:minorFont>
        <a:latin typeface="Arial"/>
        <a:ea typeface=""/>
        <a:cs typeface="Arial"/>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b="1"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Kantoorthema">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C535F6629DBB54289516015594A1B8E" ma:contentTypeVersion="0" ma:contentTypeDescription="Create a new document." ma:contentTypeScope="" ma:versionID="b0afa6296c8c5481b24a21ca43475a38">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EB46E45-4081-43DA-AFBB-D0224160C1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626976F4-9BED-43B0-8ED2-0B4DD4EF7213}">
  <ds:schemaRefs>
    <ds:schemaRef ds:uri="http://purl.org/dc/terms/"/>
    <ds:schemaRef ds:uri="http://schemas.openxmlformats.org/package/2006/metadata/core-properties"/>
    <ds:schemaRef ds:uri="http://purl.org/dc/dcmitype/"/>
    <ds:schemaRef ds:uri="http://schemas.microsoft.com/office/2006/documentManagement/types"/>
    <ds:schemaRef ds:uri="http://purl.org/dc/elements/1.1/"/>
    <ds:schemaRef ds:uri="http://schemas.microsoft.com/office/2006/metadata/properties"/>
    <ds:schemaRef ds:uri="http://www.w3.org/XML/1998/namespace"/>
    <ds:schemaRef ds:uri="http://schemas.microsoft.com/office/infopath/2007/PartnerControls"/>
  </ds:schemaRefs>
</ds:datastoreItem>
</file>

<file path=customXml/itemProps3.xml><?xml version="1.0" encoding="utf-8"?>
<ds:datastoreItem xmlns:ds="http://schemas.openxmlformats.org/officeDocument/2006/customXml" ds:itemID="{77EF0D11-390F-4396-84AF-23046B74D2D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170</TotalTime>
  <Words>9687</Words>
  <Application>Microsoft Office PowerPoint</Application>
  <PresentationFormat>Widescreen</PresentationFormat>
  <Paragraphs>680</Paragraphs>
  <Slides>47</Slides>
  <Notes>44</Notes>
  <HiddenSlides>3</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Arial</vt:lpstr>
      <vt:lpstr>Calibri</vt:lpstr>
      <vt:lpstr>Helvetica</vt:lpstr>
      <vt:lpstr>open sans</vt:lpstr>
      <vt:lpstr>Times New Roman</vt:lpstr>
      <vt:lpstr>Wingdings</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Monasso, Fleur</dc:creator>
  <cp:lastModifiedBy>KF</cp:lastModifiedBy>
  <cp:revision>25</cp:revision>
  <dcterms:created xsi:type="dcterms:W3CDTF">2019-03-29T12:53:53Z</dcterms:created>
  <dcterms:modified xsi:type="dcterms:W3CDTF">2021-10-08T06:40:36Z</dcterms:modified>
</cp:coreProperties>
</file>